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  <p:sldMasterId id="2147483717" r:id="rId5"/>
    <p:sldMasterId id="2147483729" r:id="rId6"/>
  </p:sldMasterIdLst>
  <p:notesMasterIdLst>
    <p:notesMasterId r:id="rId44"/>
  </p:notesMasterIdLst>
  <p:sldIdLst>
    <p:sldId id="1053" r:id="rId7"/>
    <p:sldId id="982" r:id="rId8"/>
    <p:sldId id="1052" r:id="rId9"/>
    <p:sldId id="1054" r:id="rId10"/>
    <p:sldId id="593" r:id="rId11"/>
    <p:sldId id="988" r:id="rId12"/>
    <p:sldId id="986" r:id="rId13"/>
    <p:sldId id="989" r:id="rId14"/>
    <p:sldId id="1017" r:id="rId15"/>
    <p:sldId id="991" r:id="rId16"/>
    <p:sldId id="990" r:id="rId17"/>
    <p:sldId id="992" r:id="rId18"/>
    <p:sldId id="987" r:id="rId19"/>
    <p:sldId id="993" r:id="rId20"/>
    <p:sldId id="984" r:id="rId21"/>
    <p:sldId id="1055" r:id="rId22"/>
    <p:sldId id="658" r:id="rId23"/>
    <p:sldId id="664" r:id="rId24"/>
    <p:sldId id="995" r:id="rId25"/>
    <p:sldId id="996" r:id="rId26"/>
    <p:sldId id="997" r:id="rId27"/>
    <p:sldId id="998" r:id="rId28"/>
    <p:sldId id="999" r:id="rId29"/>
    <p:sldId id="1000" r:id="rId30"/>
    <p:sldId id="1001" r:id="rId31"/>
    <p:sldId id="1002" r:id="rId32"/>
    <p:sldId id="1003" r:id="rId33"/>
    <p:sldId id="1004" r:id="rId34"/>
    <p:sldId id="1005" r:id="rId35"/>
    <p:sldId id="1006" r:id="rId36"/>
    <p:sldId id="1007" r:id="rId37"/>
    <p:sldId id="1008" r:id="rId38"/>
    <p:sldId id="1009" r:id="rId39"/>
    <p:sldId id="1011" r:id="rId40"/>
    <p:sldId id="1012" r:id="rId41"/>
    <p:sldId id="1013" r:id="rId42"/>
    <p:sldId id="1014" r:id="rId43"/>
  </p:sldIdLst>
  <p:sldSz cx="12192000" cy="6858000"/>
  <p:notesSz cx="6669088" cy="97536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F9B233"/>
    <a:srgbClr val="F6F4B4"/>
    <a:srgbClr val="D3B37F"/>
    <a:srgbClr val="E9E749"/>
    <a:srgbClr val="F4F8CC"/>
    <a:srgbClr val="CF0B2C"/>
    <a:srgbClr val="000013"/>
    <a:srgbClr val="00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079" autoAdjust="0"/>
  </p:normalViewPr>
  <p:slideViewPr>
    <p:cSldViewPr snapToGrid="0">
      <p:cViewPr varScale="1">
        <p:scale>
          <a:sx n="91" d="100"/>
          <a:sy n="91" d="100"/>
        </p:scale>
        <p:origin x="123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a Björklöf" userId="7521e857-8fe4-46e9-940e-e2fc2ad92975" providerId="ADAL" clId="{47D09D1F-0C1D-4C10-AC5D-EEC84C74BC31}"/>
    <pc:docChg chg="modSld">
      <pc:chgData name="Susanna Björklöf" userId="7521e857-8fe4-46e9-940e-e2fc2ad92975" providerId="ADAL" clId="{47D09D1F-0C1D-4C10-AC5D-EEC84C74BC31}" dt="2023-01-18T06:41:46.151" v="0" actId="1035"/>
      <pc:docMkLst>
        <pc:docMk/>
      </pc:docMkLst>
      <pc:sldChg chg="modSp mod">
        <pc:chgData name="Susanna Björklöf" userId="7521e857-8fe4-46e9-940e-e2fc2ad92975" providerId="ADAL" clId="{47D09D1F-0C1D-4C10-AC5D-EEC84C74BC31}" dt="2023-01-18T06:41:46.151" v="0" actId="1035"/>
        <pc:sldMkLst>
          <pc:docMk/>
          <pc:sldMk cId="3333274362" sldId="1004"/>
        </pc:sldMkLst>
        <pc:picChg chg="mod">
          <ac:chgData name="Susanna Björklöf" userId="7521e857-8fe4-46e9-940e-e2fc2ad92975" providerId="ADAL" clId="{47D09D1F-0C1D-4C10-AC5D-EEC84C74BC31}" dt="2023-01-18T06:41:46.151" v="0" actId="1035"/>
          <ac:picMkLst>
            <pc:docMk/>
            <pc:sldMk cId="3333274362" sldId="1004"/>
            <ac:picMk id="21" creationId="{F95C448E-E19E-4BBF-8F84-BBCEC1184C4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D59BD-08C2-4097-8337-C8681541AB82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777607" y="9264228"/>
            <a:ext cx="2889938" cy="4893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BC888-A174-4BB0-B95B-F1A47430E0D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781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usanna.bjorklof@bre.oslo.kommune.no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anne.lundesgaard@bre.oslo.kommune.no" TargetMode="External"/><Relationship Id="rId4" Type="http://schemas.openxmlformats.org/officeDocument/2006/relationships/hyperlink" Target="mailto:anne.bjorke@bergen.kommune.no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tel:916%2052%20289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susanna.bjorklof@bre.oslo.kommune.no" TargetMode="Externa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0C78-173F-D64A-A73A-E7995BB9F680}" type="slidenum"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29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/>
              <a:t>Malen er </a:t>
            </a:r>
            <a:r>
              <a:rPr lang="nb-NO" baseline="0"/>
              <a:t>i </a:t>
            </a:r>
            <a:r>
              <a:rPr lang="nb-NO"/>
              <a:t>programmet PowerPoint og det finnes en god veiledning til hvordan den kan brukes.</a:t>
            </a:r>
          </a:p>
          <a:p>
            <a:pPr marL="171450" indent="-171450">
              <a:buFont typeface="Arial"/>
              <a:buChar char="•"/>
            </a:pPr>
            <a:r>
              <a:rPr lang="nb-NO"/>
              <a:t>Formatet på sidene er </a:t>
            </a:r>
            <a:r>
              <a:rPr lang="nb-NO" b="1"/>
              <a:t>liggende A3</a:t>
            </a:r>
            <a:r>
              <a:rPr lang="nb-NO"/>
              <a:t>, som skal gi rom for tilstrekkelig med informasjon med god lesbarhet.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Sidene skrives ut, </a:t>
            </a:r>
            <a:r>
              <a:rPr lang="nb-NO" b="1"/>
              <a:t>lamineres</a:t>
            </a:r>
            <a:r>
              <a:rPr lang="nb-NO" b="1" baseline="0"/>
              <a:t> og</a:t>
            </a:r>
            <a:r>
              <a:rPr lang="nb-NO" b="1"/>
              <a:t> monteres</a:t>
            </a:r>
            <a:r>
              <a:rPr lang="nb-NO" b="1" baseline="0"/>
              <a:t> i en ringperm</a:t>
            </a:r>
            <a:r>
              <a:rPr lang="nb-NO" baseline="0"/>
              <a:t>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="1" baseline="0"/>
              <a:t>Under innsats kan sidene plukkes ut og fordeles </a:t>
            </a:r>
            <a:r>
              <a:rPr lang="nb-NO" baseline="0"/>
              <a:t>til personer med ulike ansvarsområder i innsatsen, herunder utrykningsledere og røykdykkere.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/>
              <a:t>Innholdet i verdibergingsplanen er delt opp i</a:t>
            </a:r>
            <a:r>
              <a:rPr lang="nb-NO"/>
              <a:t> </a:t>
            </a:r>
            <a:r>
              <a:rPr lang="nb-NO" baseline="0"/>
              <a:t>seksjoner, </a:t>
            </a:r>
            <a:r>
              <a:rPr lang="nb-NO"/>
              <a:t>basert på</a:t>
            </a:r>
            <a:r>
              <a:rPr lang="nb-NO" baseline="0"/>
              <a:t> en </a:t>
            </a:r>
            <a:r>
              <a:rPr lang="nb-NO" b="1" baseline="0"/>
              <a:t>hensiktsmessig inndeling av selve objektet</a:t>
            </a:r>
            <a:r>
              <a:rPr lang="nb-NO" baseline="0"/>
              <a:t>, for eksempel i etasjer</a:t>
            </a:r>
            <a:r>
              <a:rPr lang="nb-NO"/>
              <a:t>, soner, ulike bygg. </a:t>
            </a:r>
            <a:endParaRPr lang="nb-NO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/>
              <a:t>Hver seksjon i planverket har en egen farge. Dette letter navigering i </a:t>
            </a:r>
            <a:r>
              <a:rPr lang="nb-NO"/>
              <a:t>planen</a:t>
            </a:r>
            <a:r>
              <a:rPr lang="nb-NO" baseline="0"/>
              <a:t>, og når s</a:t>
            </a:r>
            <a:r>
              <a:rPr lang="nb-NO"/>
              <a:t>idene skal plukkes ut og fordeles.</a:t>
            </a:r>
            <a:endParaRPr lang="nb-NO">
              <a:cs typeface="Calibri" panose="020F0502020204030204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9770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/>
              <a:t>Verdibergingsplanen </a:t>
            </a:r>
            <a:r>
              <a:rPr lang="nb-NO" b="1"/>
              <a:t>oppbevares i objektet, </a:t>
            </a:r>
            <a:r>
              <a:rPr lang="nb-NO"/>
              <a:t> helst nær brannsentralen, for eksempel i et låsbart skap eller safe merket med «RVR» (restverdiredning).</a:t>
            </a:r>
          </a:p>
          <a:p>
            <a:pPr marL="171450" indent="-171450">
              <a:buFont typeface="Arial"/>
              <a:buChar char="•"/>
            </a:pPr>
            <a:r>
              <a:rPr lang="nb-NO"/>
              <a:t>I tillegg kan virksomheten ha </a:t>
            </a:r>
            <a:r>
              <a:rPr lang="nb-NO" b="1"/>
              <a:t>ekstra eksemplar</a:t>
            </a:r>
            <a:r>
              <a:rPr lang="nb-NO"/>
              <a:t> hos vaktsentral, kontaktperson eller nærliggende bygg.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Enkelte 110-sentraler kan lagre en </a:t>
            </a:r>
            <a:r>
              <a:rPr lang="nb-NO" err="1"/>
              <a:t>pdf</a:t>
            </a:r>
            <a:r>
              <a:rPr lang="nb-NO"/>
              <a:t> av verdibergingsplanen, slik at den kan åpnes av mannskapene i brannbilene. En slik løsning </a:t>
            </a:r>
            <a:r>
              <a:rPr lang="nb-NO" baseline="0"/>
              <a:t>stiller krav til rutiner internt i brannvesenet, både for sikkerhet og for å holde informasjonen oppdatert.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021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nb-NO" sz="1200" baseline="0"/>
              <a:t>Initiativet til en mal for verdibergingsplan ble tatt av Brann- og redningsetaten i Oslo i 2018.</a:t>
            </a:r>
            <a:r>
              <a:rPr lang="nb-NO"/>
              <a:t>  Flere</a:t>
            </a:r>
            <a:r>
              <a:rPr lang="nb-NO" sz="1200" baseline="0"/>
              <a:t> som så behovet og </a:t>
            </a:r>
            <a:r>
              <a:rPr lang="nb-NO"/>
              <a:t>har bidratt til utvikling og testing.</a:t>
            </a:r>
            <a:endParaRPr lang="nb-NO">
              <a:ea typeface="Calibri" panose="020F0502020204030204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/>
              <a:t>Denne krav-listen </a:t>
            </a:r>
            <a:r>
              <a:rPr lang="nb-NO" baseline="0"/>
              <a:t>kom på plass ganske tidlig i prosessen.</a:t>
            </a:r>
            <a:endParaRPr lang="nb-NO" baseline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/>
          </a:p>
          <a:p>
            <a:pPr>
              <a:defRPr/>
            </a:pPr>
            <a:r>
              <a:rPr lang="nb-NO" sz="1200" b="1"/>
              <a:t>Inndeling og </a:t>
            </a:r>
            <a:r>
              <a:rPr lang="nb-NO" b="1"/>
              <a:t>hierarki</a:t>
            </a:r>
            <a:endParaRPr lang="nb-NO" b="1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/>
              <a:t>Malen svarer mot og rendyrker brannvesenets behov. </a:t>
            </a:r>
            <a:endParaRPr lang="nb-NO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/>
              <a:t>Planen</a:t>
            </a:r>
            <a:r>
              <a:rPr lang="nb-NO" baseline="0"/>
              <a:t> er ikke primært et verktøy for </a:t>
            </a:r>
            <a:r>
              <a:rPr lang="nb-NO"/>
              <a:t>eier og forvalter</a:t>
            </a:r>
            <a:r>
              <a:rPr lang="nb-NO" baseline="0"/>
              <a:t>. </a:t>
            </a:r>
            <a:r>
              <a:rPr lang="nb-NO"/>
              <a:t>Kun informasjon relevant</a:t>
            </a:r>
            <a:r>
              <a:rPr lang="nb-NO" baseline="0"/>
              <a:t> for brannvesenet skal være med i verdibergingsplanen.</a:t>
            </a:r>
            <a:endParaRPr lang="nb-NO"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/>
              <a:t>Malen kan </a:t>
            </a:r>
            <a:r>
              <a:rPr lang="nb-NO" baseline="0"/>
              <a:t>tilpasses objekter av forskjellig kompleksitet.</a:t>
            </a:r>
            <a:endParaRPr lang="nb-NO" baseline="0">
              <a:cs typeface="Calibri"/>
            </a:endParaRPr>
          </a:p>
          <a:p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/>
              <a:t>Lik oppbygging, l</a:t>
            </a:r>
            <a:r>
              <a:rPr lang="nb-NO" sz="1200" b="1"/>
              <a:t>ik grafikk og lik symbolbruk</a:t>
            </a:r>
            <a:endParaRPr lang="nb-NO" sz="1200" b="1">
              <a:cs typeface="Calibri"/>
            </a:endParaRPr>
          </a:p>
          <a:p>
            <a:r>
              <a:rPr lang="nb-NO"/>
              <a:t>Innsatspersonell</a:t>
            </a:r>
            <a:r>
              <a:rPr lang="nb-NO" baseline="0"/>
              <a:t> </a:t>
            </a:r>
            <a:r>
              <a:rPr lang="nb-NO"/>
              <a:t>vil kjenne igjen oppsettet uavhengig av objekt</a:t>
            </a:r>
            <a:r>
              <a:rPr lang="nb-NO" baseline="0"/>
              <a:t>.</a:t>
            </a:r>
            <a:endParaRPr lang="nb-NO" baseline="0">
              <a:cs typeface="Calibri"/>
            </a:endParaRPr>
          </a:p>
          <a:p>
            <a:endParaRPr lang="nb-NO" baseline="0"/>
          </a:p>
          <a:p>
            <a:r>
              <a:rPr lang="nb-NO" b="1" baseline="0"/>
              <a:t>Lett å få oversikt</a:t>
            </a:r>
            <a:endParaRPr lang="nb-NO" b="1" baseline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/>
              <a:t>Skal være oversiktlig</a:t>
            </a:r>
            <a:r>
              <a:rPr lang="nb-NO" u="none" baseline="0"/>
              <a:t>, også </a:t>
            </a:r>
            <a:r>
              <a:rPr lang="nb-NO"/>
              <a:t>for </a:t>
            </a:r>
            <a:r>
              <a:rPr lang="nb-NO" u="none" baseline="0"/>
              <a:t>større objekt. </a:t>
            </a:r>
            <a:r>
              <a:rPr lang="nb-NO"/>
              <a:t>Dette</a:t>
            </a:r>
            <a:r>
              <a:rPr lang="nb-NO" u="none" baseline="0"/>
              <a:t> </a:t>
            </a:r>
            <a:r>
              <a:rPr lang="nb-NO"/>
              <a:t>oppnås blant annet ved bruk av</a:t>
            </a:r>
            <a:r>
              <a:rPr lang="nb-NO" u="none" baseline="0"/>
              <a:t> fargekoder, og gjennomgående og konsekvent bruk av unike prioriteringsnummer. Informasjon gjentas - men med ulik detaljeringsgrad </a:t>
            </a:r>
            <a:r>
              <a:rPr lang="nb-NO"/>
              <a:t>for ulike</a:t>
            </a:r>
            <a:r>
              <a:rPr lang="nb-NO" u="none" baseline="0"/>
              <a:t> </a:t>
            </a:r>
            <a:r>
              <a:rPr lang="nb-NO"/>
              <a:t>funksjoner i en innsats</a:t>
            </a:r>
            <a:r>
              <a:rPr lang="nb-NO" u="none" baseline="0"/>
              <a:t>.</a:t>
            </a:r>
            <a:endParaRPr lang="nb-NO" u="none" baseline="0">
              <a:cs typeface="Calibri"/>
            </a:endParaRPr>
          </a:p>
          <a:p>
            <a:endParaRPr lang="nb-NO" u="none" baseline="0"/>
          </a:p>
          <a:p>
            <a:r>
              <a:rPr lang="nb-NO" b="1" baseline="0"/>
              <a:t>Enkel begrepsbruk</a:t>
            </a:r>
            <a:endParaRPr lang="nb-NO" b="1" baseline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baseline="0"/>
              <a:t>En verdibergingsplan lages for grensesnittet mellom to fagområder: kunst- og kulturminnesfæren og brannvesenet. Begrepene som brukes må bli forstått av begge parter. Instruksene og informasjonen som blir gitt må være enkel å forstå og gi minst mulig rom for andre tolkninger enn det som avsees. Derfor er det viktig at brannvesenet bistår med kvalitetssikring når en virksomhet lager en verdibergingsplan.</a:t>
            </a:r>
            <a:endParaRPr lang="nb-NO" baseline="0">
              <a:cs typeface="Calibri"/>
            </a:endParaRPr>
          </a:p>
          <a:p>
            <a:endParaRPr lang="nb-NO" baseline="0"/>
          </a:p>
          <a:p>
            <a:r>
              <a:rPr lang="nb-NO" b="1" baseline="0"/>
              <a:t>Lite tekst – heller symbol</a:t>
            </a:r>
            <a:endParaRPr lang="nb-NO" b="1" baseline="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/>
              <a:t>Forklarende tekst reduseres ved</a:t>
            </a:r>
            <a:r>
              <a:rPr lang="nb-NO" baseline="0"/>
              <a:t> å bruke symboler og </a:t>
            </a:r>
            <a:r>
              <a:rPr lang="nb-NO"/>
              <a:t>fast</a:t>
            </a:r>
            <a:r>
              <a:rPr lang="nb-NO" baseline="0"/>
              <a:t> plassering av informasjon. </a:t>
            </a:r>
            <a:r>
              <a:rPr lang="nb-NO"/>
              <a:t>Det er selvsagt svært viktig at informasjon gitt i tekst</a:t>
            </a:r>
            <a:r>
              <a:rPr lang="nb-NO" baseline="0"/>
              <a:t> er tilstrekkelig og forståelig.</a:t>
            </a: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9348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3314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aseline="0"/>
              <a:t>Informasjonen i verdibergingsplanen kan deles inn i nivåer, og gjentas med detaljeringsgrad tilpasset de ulike rollene og oppgavene i en innsats.</a:t>
            </a:r>
            <a:endParaRPr lang="nb-NO"/>
          </a:p>
          <a:p>
            <a:endParaRPr lang="nb-NO" baseline="0"/>
          </a:p>
          <a:p>
            <a:r>
              <a:rPr lang="nb-NO" i="1"/>
              <a:t>Klikk fører til at ny informasjon blir synlig:</a:t>
            </a:r>
            <a:endParaRPr lang="nb-NO"/>
          </a:p>
          <a:p>
            <a:r>
              <a:rPr lang="nb-NO" b="1" baseline="0"/>
              <a:t>Klikk 1</a:t>
            </a:r>
            <a:endParaRPr lang="nb-NO" b="1" baseline="0">
              <a:cs typeface="Calibri"/>
            </a:endParaRPr>
          </a:p>
          <a:p>
            <a:r>
              <a:rPr lang="nb-NO" baseline="0"/>
              <a:t>Innsatsleder brann: beskrivelse av hvilken informasjon i verdibergingsplanen som er rettet mot innsatsleder brann blir synlig.</a:t>
            </a:r>
            <a:endParaRPr lang="nb-NO" baseline="0">
              <a:ea typeface="Calibri"/>
              <a:cs typeface="Calibri"/>
            </a:endParaRPr>
          </a:p>
          <a:p>
            <a:endParaRPr lang="nb-NO" baseline="0"/>
          </a:p>
          <a:p>
            <a:r>
              <a:rPr lang="nb-NO" b="1" baseline="0"/>
              <a:t>Klikk 2</a:t>
            </a:r>
            <a:endParaRPr lang="nb-NO" b="1" baseline="0">
              <a:cs typeface="Calibri"/>
            </a:endParaRPr>
          </a:p>
          <a:p>
            <a:r>
              <a:rPr lang="nb-NO" baseline="0"/>
              <a:t>Sektoransvarlig eller utrykningsleder: beskrivelse av hvilken informasjon i verdibergingsplanen som er rettet mot sektoransvarlige/utrykningsledere brann blir synlig.</a:t>
            </a:r>
            <a:endParaRPr lang="nb-NO" baseline="0">
              <a:ea typeface="Calibri"/>
              <a:cs typeface="Calibri"/>
            </a:endParaRPr>
          </a:p>
          <a:p>
            <a:endParaRPr lang="nb-NO" baseline="0"/>
          </a:p>
          <a:p>
            <a:r>
              <a:rPr lang="nb-NO" b="1" baseline="0"/>
              <a:t>Klikk 3</a:t>
            </a:r>
            <a:endParaRPr lang="nb-NO" b="1" baseline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Røykdykkere: beskrivelse av hvilken informasjon i verdibergingsplanen som er rettet mot røykdykkere blir synlig.</a:t>
            </a:r>
            <a:endParaRPr lang="nb-NO" baseline="0">
              <a:ea typeface="Calibri"/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5522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0C78-173F-D64A-A73A-E7995BB9F680}" type="slidenum"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274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spcBef>
                <a:spcPts val="659"/>
              </a:spcBef>
              <a:buFont typeface="Arial"/>
              <a:buChar char="•"/>
              <a:defRPr/>
            </a:pPr>
            <a:r>
              <a:rPr lang="nb-NO"/>
              <a:t>På de følgende lysbildene skal vi gå igjennom et </a:t>
            </a:r>
            <a:r>
              <a:rPr lang="nb-NO" b="1"/>
              <a:t>eksempel på en utfylt verdibergingsplan</a:t>
            </a:r>
            <a:r>
              <a:rPr lang="nb-NO" b="1" baseline="0"/>
              <a:t> for Det fiktive museet.</a:t>
            </a:r>
            <a:r>
              <a:rPr lang="nb-NO" baseline="0"/>
              <a:t> Eksemplet er basert på et middels komplekst objekt med tre etasjer pluss kjeller og loft.</a:t>
            </a:r>
            <a:endParaRPr lang="nb-NO"/>
          </a:p>
          <a:p>
            <a:pPr marL="171450" indent="-171450">
              <a:spcBef>
                <a:spcPts val="659"/>
              </a:spcBef>
              <a:buFont typeface="Arial"/>
              <a:buChar char="•"/>
              <a:defRPr/>
            </a:pPr>
            <a:r>
              <a:rPr lang="nb-NO" b="1"/>
              <a:t>Førstesiden</a:t>
            </a:r>
            <a:r>
              <a:rPr lang="nb-NO" baseline="0"/>
              <a:t> på verdibergingsplanen er </a:t>
            </a:r>
            <a:r>
              <a:rPr lang="nb-NO"/>
              <a:t>hovedsakelig</a:t>
            </a:r>
            <a:r>
              <a:rPr lang="nb-NO" baseline="0"/>
              <a:t> rettet mot innsatsleder.</a:t>
            </a:r>
            <a:endParaRPr lang="nb-NO" baseline="0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endParaRPr lang="nb-NO" baseline="0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r>
              <a:rPr lang="nb-NO" b="1"/>
              <a:t>NB! Det grå feltet på siden er ikke inkludert i malen – det er bare for å vise dere hvem som er målgruppen.</a:t>
            </a:r>
            <a:endParaRPr lang="nb-NO"/>
          </a:p>
          <a:p>
            <a:pPr>
              <a:spcBef>
                <a:spcPts val="659"/>
              </a:spcBef>
            </a:pPr>
            <a:endParaRPr lang="nb-NO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r>
              <a:rPr lang="nb-NO" u="sng">
                <a:ea typeface="Calibri"/>
                <a:cs typeface="Calibri"/>
              </a:rPr>
              <a:t>Slik leser du førstesiden</a:t>
            </a:r>
            <a:endParaRPr lang="nb-NO"/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/>
              <a:t>Oppe</a:t>
            </a:r>
            <a:r>
              <a:rPr lang="nb-NO" baseline="0"/>
              <a:t> til venstre </a:t>
            </a:r>
            <a:r>
              <a:rPr lang="nb-NO"/>
              <a:t>er</a:t>
            </a:r>
            <a:r>
              <a:rPr lang="nb-NO" baseline="0"/>
              <a:t> </a:t>
            </a:r>
            <a:r>
              <a:rPr lang="nb-NO" b="1" baseline="0"/>
              <a:t>navn og adresse til objektet</a:t>
            </a:r>
            <a:r>
              <a:rPr lang="nb-NO" baseline="0"/>
              <a:t>.</a:t>
            </a:r>
            <a:endParaRPr lang="nb-NO" baseline="0">
              <a:ea typeface="Calibri"/>
              <a:cs typeface="Calibri"/>
            </a:endParaRPr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aseline="0"/>
              <a:t>Under er det angitt hvilket dato planen er opprettet eller </a:t>
            </a:r>
            <a:r>
              <a:rPr lang="nb-NO"/>
              <a:t>oppdatert</a:t>
            </a:r>
            <a:r>
              <a:rPr lang="nb-NO" baseline="0"/>
              <a:t>, samt </a:t>
            </a:r>
            <a:r>
              <a:rPr lang="nb-NO" b="1" baseline="0"/>
              <a:t>dato for neste oppdatering</a:t>
            </a:r>
            <a:r>
              <a:rPr lang="nb-NO" baseline="0"/>
              <a:t>. </a:t>
            </a:r>
            <a:endParaRPr lang="nb-NO"/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="1" baseline="0"/>
              <a:t>Dersom dato for neste oppdatering </a:t>
            </a:r>
            <a:r>
              <a:rPr lang="nb-NO" b="1"/>
              <a:t>har</a:t>
            </a:r>
            <a:r>
              <a:rPr lang="nb-NO" b="1" baseline="0"/>
              <a:t> passert</a:t>
            </a:r>
            <a:r>
              <a:rPr lang="nb-NO" b="1"/>
              <a:t>,</a:t>
            </a:r>
            <a:r>
              <a:rPr lang="nb-NO" b="1" baseline="0"/>
              <a:t> skal planverket i utgangspunktet ikke brukes</a:t>
            </a:r>
            <a:r>
              <a:rPr lang="nb-NO" baseline="0"/>
              <a:t>. </a:t>
            </a:r>
            <a:r>
              <a:rPr lang="nb-NO"/>
              <a:t>Det</a:t>
            </a:r>
            <a:r>
              <a:rPr lang="nb-NO" baseline="0"/>
              <a:t> må likevel vurderes fra tilfelle til tilfelle. </a:t>
            </a:r>
            <a:r>
              <a:rPr lang="nb-NO"/>
              <a:t>Noen</a:t>
            </a:r>
            <a:r>
              <a:rPr lang="nb-NO" baseline="0"/>
              <a:t> museer </a:t>
            </a:r>
            <a:r>
              <a:rPr lang="nb-NO"/>
              <a:t>endrer</a:t>
            </a:r>
            <a:r>
              <a:rPr lang="nb-NO" baseline="0"/>
              <a:t> </a:t>
            </a:r>
            <a:r>
              <a:rPr lang="nb-NO"/>
              <a:t>ofte i</a:t>
            </a:r>
            <a:r>
              <a:rPr lang="nb-NO" baseline="0"/>
              <a:t> utstillingene, mens andre har mer faste utstillinger. Kirker </a:t>
            </a:r>
            <a:r>
              <a:rPr lang="nb-NO"/>
              <a:t>gjør ofte ikke så store endringer i hvor gjenstander</a:t>
            </a:r>
            <a:r>
              <a:rPr lang="nb-NO" baseline="0"/>
              <a:t> er</a:t>
            </a:r>
            <a:r>
              <a:rPr lang="nb-NO"/>
              <a:t> plassert</a:t>
            </a:r>
            <a:r>
              <a:rPr lang="nb-NO" baseline="0"/>
              <a:t>.</a:t>
            </a:r>
            <a:endParaRPr lang="nb-NO" baseline="0">
              <a:ea typeface="Calibri"/>
              <a:cs typeface="Calibri"/>
            </a:endParaRPr>
          </a:p>
          <a:p>
            <a:pPr marL="171450" indent="-171450">
              <a:spcBef>
                <a:spcPts val="659"/>
              </a:spcBef>
              <a:buFont typeface="Arial"/>
              <a:buChar char="•"/>
              <a:defRPr/>
            </a:pPr>
            <a:r>
              <a:rPr lang="nb-NO" baseline="0"/>
              <a:t>På høyre </a:t>
            </a:r>
            <a:r>
              <a:rPr lang="nb-NO"/>
              <a:t>side</a:t>
            </a:r>
            <a:r>
              <a:rPr lang="nb-NO" baseline="0"/>
              <a:t> er </a:t>
            </a:r>
            <a:r>
              <a:rPr lang="nb-NO" b="1" baseline="0"/>
              <a:t>innholdsfortegnelsen til verdibergingsplanen</a:t>
            </a:r>
            <a:r>
              <a:rPr lang="nb-NO" baseline="0"/>
              <a:t>. </a:t>
            </a:r>
            <a:r>
              <a:rPr lang="nb-NO"/>
              <a:t>Fargene</a:t>
            </a:r>
            <a:r>
              <a:rPr lang="nb-NO" baseline="0"/>
              <a:t> i </a:t>
            </a:r>
            <a:r>
              <a:rPr lang="nb-NO"/>
              <a:t>boksene viser</a:t>
            </a:r>
            <a:r>
              <a:rPr lang="nb-NO" baseline="0"/>
              <a:t> inndelingen av objektet, og </a:t>
            </a:r>
            <a:r>
              <a:rPr lang="nb-NO"/>
              <a:t>fargene går igjen flere steder i planen</a:t>
            </a:r>
            <a:r>
              <a:rPr lang="nb-NO" baseline="0"/>
              <a:t>. </a:t>
            </a:r>
            <a:endParaRPr lang="nb-NO"/>
          </a:p>
          <a:p>
            <a:pPr marL="171450" indent="-171450">
              <a:spcBef>
                <a:spcPts val="659"/>
              </a:spcBef>
              <a:buFont typeface="Arial"/>
              <a:buChar char="•"/>
              <a:defRPr/>
            </a:pPr>
            <a:r>
              <a:rPr lang="nb-NO" b="1"/>
              <a:t>Fargebruk:</a:t>
            </a:r>
            <a:r>
              <a:rPr lang="nb-NO"/>
              <a:t> I dette</a:t>
            </a:r>
            <a:r>
              <a:rPr lang="nb-NO" baseline="0"/>
              <a:t> </a:t>
            </a:r>
            <a:r>
              <a:rPr lang="nb-NO"/>
              <a:t>eksempelet</a:t>
            </a:r>
            <a:r>
              <a:rPr lang="nb-NO" baseline="0"/>
              <a:t> er objektet og planverket delt inn i etasjer, som fått hver sin egen </a:t>
            </a:r>
            <a:r>
              <a:rPr lang="nb-NO"/>
              <a:t>farge</a:t>
            </a:r>
            <a:r>
              <a:rPr lang="nb-NO" baseline="0"/>
              <a:t>. </a:t>
            </a:r>
            <a:r>
              <a:rPr lang="nb-NO"/>
              <a:t>Bakerst i malen finnes ulike fargeforslag.</a:t>
            </a:r>
            <a:endParaRPr lang="nb-NO" baseline="0">
              <a:ea typeface="Calibri"/>
              <a:cs typeface="Calibri"/>
            </a:endParaRPr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aseline="0"/>
              <a:t>Etasjefargene vises også i bygningssymbolet </a:t>
            </a:r>
            <a:r>
              <a:rPr lang="nb-NO"/>
              <a:t>nede </a:t>
            </a:r>
            <a:r>
              <a:rPr lang="nb-NO" baseline="0"/>
              <a:t>ved målestokken og </a:t>
            </a:r>
            <a:r>
              <a:rPr lang="nb-NO"/>
              <a:t>retningspilen</a:t>
            </a:r>
            <a:r>
              <a:rPr lang="nb-NO" baseline="0"/>
              <a:t>. </a:t>
            </a:r>
            <a:endParaRPr lang="nb-NO"/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>
                <a:ea typeface="Calibri"/>
                <a:cs typeface="Calibri"/>
              </a:rPr>
              <a:t>På førstesiden bør det være </a:t>
            </a:r>
            <a:r>
              <a:rPr lang="nb-NO" b="1">
                <a:ea typeface="Calibri"/>
                <a:cs typeface="Calibri"/>
              </a:rPr>
              <a:t>en situasjonsplan, kartutsnitt eller foto av objektet</a:t>
            </a:r>
            <a:r>
              <a:rPr lang="nb-NO">
                <a:ea typeface="Calibri"/>
                <a:cs typeface="Calibri"/>
              </a:rPr>
              <a:t>, alt etter hva man mener gir best informasjon til brannvesenet.</a:t>
            </a:r>
          </a:p>
          <a:p>
            <a:pPr marL="171450" indent="-171450">
              <a:spcBef>
                <a:spcPts val="659"/>
              </a:spcBef>
              <a:buFont typeface="Arial"/>
              <a:buChar char="•"/>
            </a:pPr>
            <a:r>
              <a:rPr lang="nb-NO" baseline="0"/>
              <a:t>Dersom det er ønskelig kan </a:t>
            </a:r>
            <a:r>
              <a:rPr lang="nb-NO" b="1" baseline="0"/>
              <a:t>innsatsteknisk informasjon</a:t>
            </a:r>
            <a:r>
              <a:rPr lang="nb-NO" baseline="0"/>
              <a:t> som adkomstveier, oppstillingsplasser, farlig stoff </a:t>
            </a:r>
            <a:r>
              <a:rPr lang="nb-NO" baseline="0" err="1"/>
              <a:t>m.v</a:t>
            </a:r>
            <a:r>
              <a:rPr lang="nb-NO" baseline="0"/>
              <a:t>. legges in på situasjonsplanen. Dette gjøres i så fall av virksomheten som lager verdibergingsplanen</a:t>
            </a:r>
            <a:r>
              <a:rPr lang="nb-NO"/>
              <a:t>,</a:t>
            </a:r>
            <a:r>
              <a:rPr lang="nb-NO" baseline="0"/>
              <a:t> </a:t>
            </a:r>
            <a:r>
              <a:rPr lang="nb-NO"/>
              <a:t>men </a:t>
            </a:r>
            <a:r>
              <a:rPr lang="nb-NO" baseline="0"/>
              <a:t>i samråd med brannvesenet</a:t>
            </a:r>
            <a:r>
              <a:rPr lang="nb-NO"/>
              <a:t>. Siden</a:t>
            </a:r>
            <a:r>
              <a:rPr lang="nb-NO" baseline="0"/>
              <a:t> kan </a:t>
            </a:r>
            <a:r>
              <a:rPr lang="nb-NO"/>
              <a:t>da helt</a:t>
            </a:r>
            <a:r>
              <a:rPr lang="nb-NO" baseline="0"/>
              <a:t> eller delvis fylle funksjonen til en </a:t>
            </a:r>
            <a:r>
              <a:rPr lang="nb-NO" b="1" baseline="0" err="1"/>
              <a:t>objektplan</a:t>
            </a:r>
            <a:r>
              <a:rPr lang="nb-NO" baseline="0"/>
              <a:t>.</a:t>
            </a:r>
            <a:r>
              <a:rPr lang="nb-NO"/>
              <a:t> </a:t>
            </a:r>
            <a:endParaRPr lang="nb-NO" baseline="0">
              <a:ea typeface="Calibri" panose="020F0502020204030204"/>
              <a:cs typeface="Calibri" panose="020F0502020204030204"/>
            </a:endParaRPr>
          </a:p>
          <a:p>
            <a:pPr>
              <a:spcBef>
                <a:spcPts val="659"/>
              </a:spcBef>
            </a:pPr>
            <a:endParaRPr lang="nb-NO" baseline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5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/>
              <a:t>En v</a:t>
            </a:r>
            <a:r>
              <a:rPr lang="nb-NO" b="1" baseline="0"/>
              <a:t>erdibergingsplan skal tilpasses det enkelte objektet</a:t>
            </a:r>
            <a:r>
              <a:rPr lang="nb-NO" baseline="0"/>
              <a:t>, og kan lages både enklere eller mer kompleks enn det som vises her. På de neste to lysbildene vises eksempler på forsider for alternative oppsett.</a:t>
            </a:r>
            <a:endParaRPr lang="nb-NO" baseline="0">
              <a:ea typeface="Calibri"/>
              <a:cs typeface="Calibri"/>
            </a:endParaRPr>
          </a:p>
          <a:p>
            <a:pPr>
              <a:spcBef>
                <a:spcPts val="659"/>
              </a:spcBef>
            </a:pP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5757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703513" y="946150"/>
            <a:ext cx="4548187" cy="2559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1526455">
              <a:buFont typeface="Arial"/>
              <a:buChar char="•"/>
              <a:defRPr/>
            </a:pPr>
            <a:r>
              <a:rPr lang="nb-NO" b="1"/>
              <a:t>Eksempel</a:t>
            </a:r>
            <a:r>
              <a:rPr lang="nb-NO" b="1" baseline="0"/>
              <a:t> på </a:t>
            </a:r>
            <a:r>
              <a:rPr lang="nb-NO" b="1"/>
              <a:t>førsteside</a:t>
            </a:r>
            <a:r>
              <a:rPr lang="nb-NO" baseline="0"/>
              <a:t> </a:t>
            </a:r>
            <a:r>
              <a:rPr lang="nb-NO"/>
              <a:t>der</a:t>
            </a:r>
            <a:r>
              <a:rPr lang="nb-NO" baseline="0"/>
              <a:t> objektet er inndelt h</a:t>
            </a:r>
            <a:r>
              <a:rPr lang="nb-NO"/>
              <a:t>orisontalt, i</a:t>
            </a:r>
            <a:r>
              <a:rPr lang="nb-NO" baseline="0"/>
              <a:t> </a:t>
            </a:r>
            <a:r>
              <a:rPr lang="nb-NO"/>
              <a:t>bygninger og seksjoner. </a:t>
            </a:r>
          </a:p>
          <a:p>
            <a:pPr marL="171450" indent="-171450" defTabSz="1526455">
              <a:buFont typeface="Arial"/>
              <a:buChar char="•"/>
              <a:defRPr/>
            </a:pPr>
            <a:r>
              <a:rPr lang="nb-NO" baseline="0"/>
              <a:t>Ved en innsats er det enkelt å bla seg frem til og eventuelt plukke ut aktuell seksjon </a:t>
            </a:r>
            <a:r>
              <a:rPr lang="nb-NO"/>
              <a:t>fra permen</a:t>
            </a:r>
            <a:r>
              <a:rPr lang="nb-NO" baseline="0"/>
              <a:t>.</a:t>
            </a:r>
            <a:endParaRPr lang="nb-NO"/>
          </a:p>
          <a:p>
            <a:pPr marL="171450" indent="-171450" defTabSz="1526455">
              <a:buFont typeface="Arial"/>
              <a:buChar char="•"/>
            </a:pPr>
            <a:endParaRPr lang="nb-NO">
              <a:ea typeface="Calibri" panose="020F0502020204030204"/>
              <a:cs typeface="Calibri" panose="020F0502020204030204"/>
            </a:endParaRPr>
          </a:p>
          <a:p>
            <a:pPr defTabSz="1526455"/>
            <a:endParaRPr lang="nb-NO"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2323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>
          <a:xfrm>
            <a:off x="2703513" y="946150"/>
            <a:ext cx="4548187" cy="2559050"/>
          </a:xfrm>
        </p:spPr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defTabSz="1526455">
              <a:buFont typeface="Arial"/>
              <a:buChar char="•"/>
              <a:defRPr/>
            </a:pPr>
            <a:r>
              <a:rPr lang="nb-NO" b="1"/>
              <a:t>Annet eksempel</a:t>
            </a:r>
            <a:r>
              <a:rPr lang="nb-NO"/>
              <a:t> der planen</a:t>
            </a:r>
            <a:r>
              <a:rPr lang="nb-NO" baseline="0"/>
              <a:t> </a:t>
            </a:r>
            <a:r>
              <a:rPr lang="nb-NO"/>
              <a:t>har</a:t>
            </a:r>
            <a:r>
              <a:rPr lang="nb-NO" baseline="0"/>
              <a:t> flere underseksjoner</a:t>
            </a:r>
            <a:r>
              <a:rPr lang="nb-NO"/>
              <a:t> i form av fløyer,</a:t>
            </a:r>
            <a:r>
              <a:rPr lang="nb-NO" baseline="0"/>
              <a:t> </a:t>
            </a:r>
            <a:r>
              <a:rPr lang="nb-NO"/>
              <a:t>som igjen er inndelt</a:t>
            </a:r>
            <a:r>
              <a:rPr lang="nb-NO" baseline="0"/>
              <a:t> i etasjer.</a:t>
            </a:r>
            <a:r>
              <a:rPr lang="nb-NO"/>
              <a:t> Det kunne også vært flere bygninger inndelt i fløyer eller etasjer.</a:t>
            </a:r>
            <a:endParaRPr lang="nb-NO">
              <a:ea typeface="Calibri"/>
              <a:cs typeface="Calibri"/>
            </a:endParaRPr>
          </a:p>
          <a:p>
            <a:pPr marL="171450" indent="-171450" defTabSz="1526455">
              <a:buFont typeface="Arial"/>
              <a:buChar char="•"/>
              <a:defRPr/>
            </a:pPr>
            <a:r>
              <a:rPr lang="nb-NO"/>
              <a:t>Igjen vil det være </a:t>
            </a:r>
            <a:r>
              <a:rPr lang="nb-NO" baseline="0"/>
              <a:t>enkelt å bla seg frem til og eventuelt plukke ut aktuell bygning og etasje </a:t>
            </a:r>
            <a:r>
              <a:rPr lang="nb-NO"/>
              <a:t>fra permen.</a:t>
            </a:r>
            <a:endParaRPr lang="nb-NO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3901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Denne siden er hovedsakelig rettet til innsatsleder</a:t>
            </a:r>
          </a:p>
          <a:p>
            <a:endParaRPr lang="nb-NO" b="1" u="sng"/>
          </a:p>
          <a:p>
            <a:r>
              <a:rPr lang="nb-NO" b="1"/>
              <a:t>Kontaktinfo</a:t>
            </a:r>
            <a:endParaRPr lang="nb-NO" b="1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Her listes</a:t>
            </a:r>
            <a:r>
              <a:rPr lang="nb-NO" b="0" u="none" baseline="0"/>
              <a:t> </a:t>
            </a:r>
            <a:r>
              <a:rPr lang="nb-NO"/>
              <a:t>for eksempel personer</a:t>
            </a:r>
            <a:r>
              <a:rPr lang="nb-NO" b="0" u="none" baseline="0"/>
              <a:t>, funksjoner og bedrifter som kan bistå brannvesenet. Det kan være kjentpersoner, fagpersoner, forsikringsselskap, </a:t>
            </a:r>
            <a:r>
              <a:rPr lang="nb-NO"/>
              <a:t>transportfirma</a:t>
            </a:r>
            <a:r>
              <a:rPr lang="nb-NO" b="0" u="none" baseline="0"/>
              <a:t>, vekterselskap og antikvarisk myndighet </a:t>
            </a:r>
            <a:r>
              <a:rPr lang="nb-NO"/>
              <a:t>(</a:t>
            </a:r>
            <a:r>
              <a:rPr lang="nb-NO" b="0" u="none" baseline="0"/>
              <a:t>dersom objektet er en kirke eller fredet</a:t>
            </a:r>
            <a:r>
              <a:rPr lang="nb-NO"/>
              <a:t>).</a:t>
            </a:r>
            <a:endParaRPr lang="nb-NO" b="0" u="none" baseline="0">
              <a:cs typeface="Calibri"/>
            </a:endParaRPr>
          </a:p>
          <a:p>
            <a:endParaRPr lang="nb-NO" b="0" u="none" baseline="0"/>
          </a:p>
          <a:p>
            <a:r>
              <a:rPr lang="nb-NO" b="1" baseline="0"/>
              <a:t>Hjelpemidler</a:t>
            </a:r>
            <a:endParaRPr lang="nb-NO" b="1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Her informerer</a:t>
            </a:r>
            <a:r>
              <a:rPr lang="nb-NO" baseline="0"/>
              <a:t> virksomheten</a:t>
            </a:r>
            <a:r>
              <a:rPr lang="nb-NO"/>
              <a:t> om</a:t>
            </a:r>
            <a:r>
              <a:rPr lang="nb-NO" baseline="0"/>
              <a:t> </a:t>
            </a:r>
            <a:r>
              <a:rPr lang="nb-NO"/>
              <a:t>tilrettelegging</a:t>
            </a:r>
            <a:r>
              <a:rPr lang="nb-NO" baseline="0"/>
              <a:t> for berging. Det kan for eksempel være</a:t>
            </a:r>
            <a:r>
              <a:rPr lang="nb-NO"/>
              <a:t> informasjon om beredskapskasse</a:t>
            </a:r>
            <a:r>
              <a:rPr lang="nb-NO" baseline="0"/>
              <a:t>, verktøy, stiger og materialer for </a:t>
            </a:r>
            <a:r>
              <a:rPr lang="nb-NO"/>
              <a:t>tildekking, eller </a:t>
            </a:r>
            <a:r>
              <a:rPr lang="nb-NO" baseline="0"/>
              <a:t>informasjon om egnete </a:t>
            </a:r>
            <a:r>
              <a:rPr lang="nb-NO"/>
              <a:t>plasser</a:t>
            </a:r>
            <a:r>
              <a:rPr lang="nb-NO" baseline="0"/>
              <a:t> for </a:t>
            </a:r>
            <a:r>
              <a:rPr lang="nb-NO"/>
              <a:t>oppsamling og lagring</a:t>
            </a:r>
            <a:r>
              <a:rPr lang="nb-NO" baseline="0"/>
              <a:t> av bergede gjenstander.</a:t>
            </a:r>
            <a:endParaRPr lang="nb-NO">
              <a:cs typeface="Calibri"/>
            </a:endParaRPr>
          </a:p>
          <a:p>
            <a:endParaRPr lang="nb-NO"/>
          </a:p>
          <a:p>
            <a:r>
              <a:rPr lang="nb-NO" b="1"/>
              <a:t>Symboler</a:t>
            </a:r>
            <a:endParaRPr lang="nb-NO" b="1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/>
              <a:t>Symbolene som brukes er</a:t>
            </a:r>
            <a:r>
              <a:rPr lang="nb-NO" baseline="0"/>
              <a:t> fremmet av blant annet </a:t>
            </a:r>
            <a:r>
              <a:rPr lang="nb-NO"/>
              <a:t>av brannskolen</a:t>
            </a:r>
            <a:r>
              <a:rPr lang="nb-NO" baseline="0"/>
              <a:t> for å brukes i </a:t>
            </a:r>
            <a:r>
              <a:rPr lang="nb-NO" baseline="0" err="1"/>
              <a:t>objektplaner</a:t>
            </a:r>
            <a:r>
              <a:rPr lang="nb-NO" baseline="0"/>
              <a:t>. I tillegg er det noen</a:t>
            </a:r>
            <a:r>
              <a:rPr lang="nb-NO"/>
              <a:t> spesielle symboler</a:t>
            </a:r>
            <a:r>
              <a:rPr lang="nb-NO" baseline="0"/>
              <a:t> for verdibergingsplanen, </a:t>
            </a:r>
            <a:r>
              <a:rPr lang="nb-NO"/>
              <a:t>som</a:t>
            </a:r>
            <a:r>
              <a:rPr lang="nb-NO" baseline="0"/>
              <a:t> symboler</a:t>
            </a:r>
            <a:r>
              <a:rPr lang="nb-NO"/>
              <a:t> for</a:t>
            </a:r>
            <a:r>
              <a:rPr lang="nb-NO" baseline="0"/>
              <a:t> </a:t>
            </a:r>
            <a:r>
              <a:rPr lang="nb-NO"/>
              <a:t>prioritering for gjenstand og bygningsfast verdi, kameraposisjon,</a:t>
            </a:r>
            <a:r>
              <a:rPr lang="nb-NO" baseline="0"/>
              <a:t> </a:t>
            </a:r>
            <a:r>
              <a:rPr lang="nb-NO"/>
              <a:t>verktøykasse,</a:t>
            </a:r>
            <a:r>
              <a:rPr lang="nb-NO" baseline="0"/>
              <a:t> hjelpemidler, prioritering og mål.</a:t>
            </a:r>
            <a:r>
              <a:rPr lang="nb-NO"/>
              <a:t> 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nb-NO" baseline="0"/>
              <a:t>I eksemplet er kun et utvalg av </a:t>
            </a:r>
            <a:r>
              <a:rPr lang="nb-NO"/>
              <a:t>symbolene</a:t>
            </a:r>
            <a:r>
              <a:rPr lang="nb-NO" baseline="0"/>
              <a:t> med. </a:t>
            </a:r>
            <a:r>
              <a:rPr lang="nb-NO"/>
              <a:t>Lengre bak i presentasjonen</a:t>
            </a:r>
            <a:r>
              <a:rPr lang="nb-NO" baseline="0"/>
              <a:t> finnes et lysbilde med alle symboler som kan brukes.</a:t>
            </a:r>
            <a:endParaRPr lang="nb-NO">
              <a:cs typeface="Calibri" panose="020F0502020204030204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/>
              <a:t>Prioriterte verdier kan ha to ulike symboler</a:t>
            </a:r>
            <a:r>
              <a:rPr lang="nb-NO" baseline="0"/>
              <a:t>.</a:t>
            </a:r>
            <a:endParaRPr lang="nb-NO">
              <a:cs typeface="Calibri" panose="020F0502020204030204"/>
            </a:endParaRPr>
          </a:p>
          <a:p>
            <a:pPr lvl="1" indent="-171450">
              <a:buFont typeface="Arial"/>
              <a:buChar char="•"/>
              <a:defRPr/>
            </a:pPr>
            <a:r>
              <a:rPr lang="nb-NO" baseline="0"/>
              <a:t>Symbol for løse gjenstander er en sirkel.</a:t>
            </a:r>
            <a:endParaRPr lang="nb-NO">
              <a:cs typeface="Calibri" panose="020F0502020204030204"/>
            </a:endParaRPr>
          </a:p>
          <a:p>
            <a:pPr lvl="1" indent="-171450">
              <a:buFont typeface="Arial"/>
              <a:buChar char="•"/>
              <a:defRPr/>
            </a:pPr>
            <a:r>
              <a:rPr lang="nb-NO" baseline="0"/>
              <a:t>Symbol for faste elementer</a:t>
            </a:r>
            <a:r>
              <a:rPr lang="nb-NO"/>
              <a:t>/vanskelig flyttbare elementer </a:t>
            </a:r>
            <a:r>
              <a:rPr lang="nb-NO" baseline="0"/>
              <a:t>er </a:t>
            </a:r>
            <a:r>
              <a:rPr lang="nb-NO" baseline="0" err="1"/>
              <a:t>husformet</a:t>
            </a:r>
            <a:r>
              <a:rPr lang="nb-NO" baseline="0"/>
              <a:t>.</a:t>
            </a:r>
            <a:endParaRPr lang="nb-NO" baseline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/>
              <a:t>Det kan brukes to </a:t>
            </a:r>
            <a:r>
              <a:rPr lang="nb-NO"/>
              <a:t>ulike farger</a:t>
            </a:r>
            <a:r>
              <a:rPr lang="nb-NO" baseline="0"/>
              <a:t> for prioritet</a:t>
            </a:r>
            <a:r>
              <a:rPr lang="nb-NO"/>
              <a:t> – for å lettere gi oversikt over hvor de mest verdifulle elementene er:  </a:t>
            </a:r>
            <a:endParaRPr lang="nb-NO">
              <a:cs typeface="Calibri"/>
            </a:endParaRPr>
          </a:p>
          <a:p>
            <a:pPr marL="914400" lvl="1" indent="-171450">
              <a:buFont typeface="Arial"/>
              <a:buChar char="•"/>
            </a:pPr>
            <a:r>
              <a:rPr lang="nb-NO"/>
              <a:t>Rødt</a:t>
            </a:r>
            <a:r>
              <a:rPr lang="nb-NO" baseline="0"/>
              <a:t> for høyeste </a:t>
            </a:r>
            <a:r>
              <a:rPr lang="nb-NO" err="1"/>
              <a:t>pri</a:t>
            </a:r>
            <a:endParaRPr lang="nb-NO" err="1">
              <a:cs typeface="Calibri"/>
            </a:endParaRPr>
          </a:p>
          <a:p>
            <a:pPr marL="914400" lvl="1" indent="-171450">
              <a:buFont typeface="Arial"/>
              <a:buChar char="•"/>
            </a:pPr>
            <a:r>
              <a:rPr lang="nb-NO"/>
              <a:t>Branngul</a:t>
            </a:r>
            <a:r>
              <a:rPr lang="nb-NO" baseline="0"/>
              <a:t> for nest høyeste </a:t>
            </a:r>
            <a:r>
              <a:rPr lang="nb-NO" baseline="0" err="1"/>
              <a:t>pri</a:t>
            </a:r>
            <a:r>
              <a:rPr lang="nb-NO" baseline="0"/>
              <a:t>.</a:t>
            </a:r>
            <a:r>
              <a:rPr lang="nb-NO"/>
              <a:t> 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/>
              <a:t>Tallene i symbolene angir </a:t>
            </a:r>
            <a:r>
              <a:rPr lang="nb-NO" baseline="0" err="1"/>
              <a:t>pri</a:t>
            </a:r>
            <a:r>
              <a:rPr lang="nb-NO" baseline="0"/>
              <a:t>-rekkefølge i hele objektet.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En </a:t>
            </a:r>
            <a:r>
              <a:rPr lang="nb-NO" baseline="0"/>
              <a:t>rød gjennomsiktig </a:t>
            </a:r>
            <a:r>
              <a:rPr lang="nb-NO"/>
              <a:t>firkant symboliserer en prioritert</a:t>
            </a:r>
            <a:r>
              <a:rPr lang="nb-NO" baseline="0"/>
              <a:t> sone, </a:t>
            </a:r>
            <a:r>
              <a:rPr lang="nb-NO"/>
              <a:t>og brukes</a:t>
            </a:r>
            <a:r>
              <a:rPr lang="nb-NO" baseline="0"/>
              <a:t> sammen med </a:t>
            </a:r>
            <a:r>
              <a:rPr lang="nb-NO"/>
              <a:t>et </a:t>
            </a:r>
            <a:r>
              <a:rPr lang="nb-NO" baseline="0" err="1"/>
              <a:t>pri</a:t>
            </a:r>
            <a:r>
              <a:rPr lang="nb-NO" baseline="0"/>
              <a:t>-symbol for å markere områder med mange gjenstander som skal berges uten innbyrdes rangering. Symbolet for prioritert sone kan også brukes for å merke rom eller arealer med bygningsfaste verdier.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/>
              <a:t>Symbol for person brukes for å angi hvor mange personer som trengs for å gjennomføre berging av en gjenstand eller sikring på stedet.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aseline="0"/>
              <a:t>Symbolene for vekt og mål brukes for å angi dette i lister og på bergingskort.</a:t>
            </a:r>
            <a:endParaRPr lang="nb-NO" baseline="0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166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,Sans-Serif"/>
              <a:buChar char="•"/>
            </a:pPr>
            <a:r>
              <a:rPr lang="nb-NO" dirty="0"/>
              <a:t>Utviklingen av undervisningsopplegget har vært et </a:t>
            </a:r>
            <a:r>
              <a:rPr lang="nb-NO" b="1" dirty="0"/>
              <a:t>samarbeid mellom Bergen brannvesen og Brann- og redningsetaten i Oslo</a:t>
            </a:r>
            <a:r>
              <a:rPr lang="nb-NO" dirty="0"/>
              <a:t>. I tillegg har vi fått </a:t>
            </a:r>
            <a:r>
              <a:rPr lang="nb-NO" b="1" baseline="0" dirty="0"/>
              <a:t>innspill fra både konservatorer og beredskap</a:t>
            </a:r>
            <a:r>
              <a:rPr lang="nb-NO" b="1" dirty="0"/>
              <a:t> </a:t>
            </a:r>
            <a:r>
              <a:rPr lang="nb-NO" baseline="0" dirty="0"/>
              <a:t>i eget og andres brannvesen.</a:t>
            </a:r>
            <a:r>
              <a:rPr lang="nb-NO" dirty="0"/>
              <a:t> </a:t>
            </a:r>
            <a:endParaRPr lang="en-US" dirty="0"/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Undervisningsopplegget </a:t>
            </a:r>
            <a:r>
              <a:rPr lang="nb-NO" b="1" dirty="0"/>
              <a:t>kan benyttes av alle brannvesenene </a:t>
            </a:r>
            <a:r>
              <a:rPr lang="nb-NO" dirty="0"/>
              <a:t>i Norge</a:t>
            </a:r>
            <a:r>
              <a:rPr lang="nb-NO" baseline="0" dirty="0"/>
              <a:t> og kommer til å være basert på internopplæring hvor f.eks</a:t>
            </a:r>
            <a:r>
              <a:rPr lang="nb-NO" dirty="0"/>
              <a:t>.</a:t>
            </a:r>
            <a:r>
              <a:rPr lang="nb-NO" baseline="0" dirty="0"/>
              <a:t> en mester kan undervise eget mannskap.</a:t>
            </a:r>
            <a:r>
              <a:rPr lang="nb-NO" dirty="0"/>
              <a:t> </a:t>
            </a:r>
          </a:p>
          <a:p>
            <a:pPr marL="171450" indent="-171450">
              <a:buFont typeface="Arial,Sans-Serif"/>
              <a:buChar char="•"/>
            </a:pPr>
            <a:endParaRPr lang="nb-NO" dirty="0"/>
          </a:p>
          <a:p>
            <a:r>
              <a:rPr lang="nb-NO" b="1" dirty="0"/>
              <a:t>Materialet</a:t>
            </a:r>
            <a:r>
              <a:rPr lang="nb-NO" b="1" baseline="0" dirty="0"/>
              <a:t> er utviklet av:</a:t>
            </a:r>
            <a:r>
              <a:rPr lang="nb-NO" b="1" dirty="0"/>
              <a:t> </a:t>
            </a:r>
            <a:endParaRPr lang="en-US" baseline="0" dirty="0"/>
          </a:p>
          <a:p>
            <a:pPr marL="171450" indent="-171450">
              <a:buFont typeface="Arial,Sans-Serif"/>
              <a:buChar char="•"/>
            </a:pPr>
            <a:r>
              <a:rPr lang="nb-NO" baseline="0" dirty="0"/>
              <a:t>Susanna</a:t>
            </a:r>
            <a:r>
              <a:rPr lang="nb-NO" dirty="0"/>
              <a:t> </a:t>
            </a:r>
            <a:r>
              <a:rPr lang="nb-NO" baseline="0" dirty="0"/>
              <a:t>Björklöf, branninspektør i Brann- og redningsetaten i Oslo og utdannet bygningsantikvar</a:t>
            </a:r>
            <a:r>
              <a:rPr lang="nb-NO" dirty="0"/>
              <a:t>.</a:t>
            </a:r>
            <a:r>
              <a:rPr lang="nb-NO" baseline="0" dirty="0"/>
              <a:t> E-post:</a:t>
            </a:r>
            <a:r>
              <a:rPr lang="nb-NO" dirty="0"/>
              <a:t> </a:t>
            </a:r>
            <a:r>
              <a:rPr lang="nb-NO" dirty="0">
                <a:hlinkClick r:id="rId3"/>
              </a:rPr>
              <a:t>susanna.bjorklof@bre.oslo.kommune.no</a:t>
            </a:r>
            <a:r>
              <a:rPr lang="nb-NO" dirty="0"/>
              <a:t> </a:t>
            </a:r>
            <a:endParaRPr lang="nb-NO" baseline="0" dirty="0"/>
          </a:p>
          <a:p>
            <a:pPr marL="171450" indent="-171450">
              <a:buFont typeface="Arial,Sans-Serif"/>
              <a:buChar char="•"/>
            </a:pPr>
            <a:r>
              <a:rPr lang="nb-NO" baseline="0" dirty="0"/>
              <a:t>Anne Bjørke, overingeniør i Bergen brannvesen og utdannet kulturhistorisk konservator</a:t>
            </a:r>
            <a:r>
              <a:rPr lang="nb-NO" dirty="0"/>
              <a:t>. E-post: </a:t>
            </a:r>
            <a:r>
              <a:rPr lang="nb-NO" dirty="0">
                <a:hlinkClick r:id="rId4"/>
              </a:rPr>
              <a:t>anne.bjorke@bergen.kommune.no</a:t>
            </a:r>
            <a:r>
              <a:rPr lang="nb-NO" dirty="0"/>
              <a:t> </a:t>
            </a:r>
          </a:p>
          <a:p>
            <a:pPr marL="171450" indent="-171450">
              <a:buFont typeface="Arial,Sans-Serif"/>
              <a:buChar char="•"/>
            </a:pPr>
            <a:r>
              <a:rPr lang="nb-NO" dirty="0"/>
              <a:t>Anne Lundesgaard Komnæs,</a:t>
            </a:r>
            <a:r>
              <a:rPr lang="nb-NO" baseline="0" dirty="0"/>
              <a:t> branninspektør i Brann- og redningsetaten i Oslo og utdannet pedagog</a:t>
            </a:r>
            <a:r>
              <a:rPr lang="nb-NO" dirty="0"/>
              <a:t>. E-post: </a:t>
            </a:r>
            <a:r>
              <a:rPr lang="nb-NO" dirty="0">
                <a:hlinkClick r:id="rId5"/>
              </a:rPr>
              <a:t>anne.lundesgaard@bre.oslo.kommune.no</a:t>
            </a:r>
            <a:r>
              <a:rPr lang="nb-NO" dirty="0"/>
              <a:t> </a:t>
            </a:r>
          </a:p>
          <a:p>
            <a:pPr marL="171450" indent="-171450">
              <a:buFont typeface="Arial,Sans-Serif"/>
              <a:buChar char="•"/>
            </a:pPr>
            <a:endParaRPr lang="nb-NO" dirty="0"/>
          </a:p>
          <a:p>
            <a:endParaRPr lang="nb-NO" baseline="0" dirty="0"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00439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Siden er hovedsakelig rettet til innsatsleder</a:t>
            </a:r>
          </a:p>
          <a:p>
            <a:r>
              <a:rPr lang="nb-NO" b="1">
                <a:cs typeface="Calibri"/>
              </a:rPr>
              <a:t>Eksemplet viser ett bygg inndelt i etasjer. Malen kan tilpasses ulike typer av objekter, f.eks. flere sammenbygde eller frittliggende bygg med ulikt antall etasjer, som et friluftsmuseum.</a:t>
            </a:r>
            <a:endParaRPr lang="nb-NO" b="1" u="sng">
              <a:solidFill>
                <a:srgbClr val="E30613"/>
              </a:solidFill>
              <a:cs typeface="Calibri"/>
            </a:endParaRPr>
          </a:p>
          <a:p>
            <a:pPr marL="0" indent="0">
              <a:buFont typeface="Arial"/>
              <a:buNone/>
              <a:defRPr/>
            </a:pPr>
            <a:endParaRPr lang="nb-NO"/>
          </a:p>
          <a:p>
            <a:pPr marL="171450" indent="-171450">
              <a:buFont typeface="Arial"/>
              <a:buChar char="•"/>
              <a:defRPr/>
            </a:pPr>
            <a:r>
              <a:rPr lang="nb-NO" b="1" u="none" baseline="0"/>
              <a:t>Boksen </a:t>
            </a:r>
            <a:r>
              <a:rPr lang="nb-NO" b="1"/>
              <a:t>øverst</a:t>
            </a:r>
            <a:r>
              <a:rPr lang="nb-NO" b="1" u="none" baseline="0"/>
              <a:t> </a:t>
            </a:r>
            <a:r>
              <a:rPr lang="nb-NO" b="1"/>
              <a:t>til </a:t>
            </a:r>
            <a:r>
              <a:rPr lang="nb-NO" b="1" u="none" baseline="0"/>
              <a:t>høyre</a:t>
            </a:r>
            <a:r>
              <a:rPr lang="nb-NO"/>
              <a:t> </a:t>
            </a:r>
            <a:r>
              <a:rPr lang="nb-NO" b="0" u="none" baseline="0"/>
              <a:t>er fylt med rødt for signalere at informasjonen på siden er viktig tidlig i innsatsen.</a:t>
            </a:r>
            <a:endParaRPr lang="nb-NO" b="1" u="sng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 u="none"/>
              <a:t>I</a:t>
            </a:r>
            <a:r>
              <a:rPr lang="nb-NO" b="1" u="none" baseline="0"/>
              <a:t> tabellen angis prioritert </a:t>
            </a:r>
            <a:r>
              <a:rPr lang="nb-NO" b="1"/>
              <a:t>rekkefølge for hele objektet</a:t>
            </a:r>
            <a:r>
              <a:rPr lang="nb-NO" b="1" u="none" baseline="0"/>
              <a:t>.</a:t>
            </a:r>
            <a:endParaRPr lang="nb-NO" b="1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Første kolonne</a:t>
            </a:r>
            <a:r>
              <a:rPr lang="nb-NO"/>
              <a:t>: Symbolene</a:t>
            </a:r>
            <a:r>
              <a:rPr lang="nb-NO" b="0" u="none" baseline="0"/>
              <a:t> med pri-tall angir om det </a:t>
            </a:r>
            <a:r>
              <a:rPr lang="nb-NO"/>
              <a:t>gjelder</a:t>
            </a:r>
            <a:r>
              <a:rPr lang="nb-NO" b="0" u="none" baseline="0"/>
              <a:t> løse gjenstander (sirkel) eller bygningsfaste</a:t>
            </a:r>
            <a:r>
              <a:rPr lang="nb-NO"/>
              <a:t>/vanskelig flyttbare</a:t>
            </a:r>
            <a:r>
              <a:rPr lang="nb-NO" b="0" u="none" baseline="0"/>
              <a:t> elementer (</a:t>
            </a:r>
            <a:r>
              <a:rPr lang="nb-NO" b="0" u="none" baseline="0" err="1"/>
              <a:t>husformet</a:t>
            </a:r>
            <a:r>
              <a:rPr lang="nb-NO" b="0" u="none" baseline="0"/>
              <a:t>). Tallene angir pri-rekkefølge, og brukes videre gjennom hele verdibergingsplanen, på etasjeoversikter og bergingskort. Pri-symbolene i listen viser til plassering ved tilsvarende symbol på plantegningene til høyre på siden.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Andre kolonne:</a:t>
            </a:r>
            <a:r>
              <a:rPr lang="nb-NO"/>
              <a:t> Kort</a:t>
            </a:r>
            <a:r>
              <a:rPr lang="nb-NO" b="0" u="none" baseline="0"/>
              <a:t> beskrivelse av den prioriterte gjenstanden.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Tredje og fjerde kolonne: </a:t>
            </a:r>
            <a:r>
              <a:rPr lang="nb-NO"/>
              <a:t>Hvor</a:t>
            </a:r>
            <a:r>
              <a:rPr lang="nb-NO" b="0" u="none" baseline="0"/>
              <a:t> den prioriterte gjenstanden befinner seg. I eksemplet er det etasje og rom, men det kan for eksempel også være seksjon eller bygning og rom. Legg merke til at cellen som angir etasje er fylt med </a:t>
            </a:r>
            <a:r>
              <a:rPr lang="nb-NO"/>
              <a:t>fargen</a:t>
            </a:r>
            <a:r>
              <a:rPr lang="nb-NO" b="0" u="none" baseline="0"/>
              <a:t> som representerer etasjen i planverket.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Femte kolonne:</a:t>
            </a:r>
            <a:r>
              <a:rPr lang="nb-NO"/>
              <a:t> Annen</a:t>
            </a:r>
            <a:r>
              <a:rPr lang="nb-NO" b="0" u="none" baseline="0"/>
              <a:t> </a:t>
            </a:r>
            <a:r>
              <a:rPr lang="nb-NO"/>
              <a:t>nyttig informasjon, for</a:t>
            </a:r>
            <a:r>
              <a:rPr lang="nb-NO" b="0" u="none" baseline="0"/>
              <a:t> eksempel </a:t>
            </a:r>
            <a:r>
              <a:rPr lang="nb-NO"/>
              <a:t>farer eller behov</a:t>
            </a:r>
            <a:r>
              <a:rPr lang="nb-NO" b="0" u="none" baseline="0"/>
              <a:t> for hjelpemidler som </a:t>
            </a:r>
            <a:r>
              <a:rPr lang="nb-NO"/>
              <a:t>trengs</a:t>
            </a:r>
            <a:r>
              <a:rPr lang="nb-NO" b="0" u="none" baseline="0"/>
              <a:t>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0" u="none" baseline="0"/>
              <a:t>Informasjonen på plantegningene korresponderer med prioriteringslisten i tabellen</a:t>
            </a:r>
            <a:r>
              <a:rPr lang="nb-NO"/>
              <a:t>.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/>
              <a:t>Plassering av </a:t>
            </a:r>
            <a:r>
              <a:rPr lang="nb-NO" b="1"/>
              <a:t>hjelpemidler og særskilte farer legges også inn </a:t>
            </a:r>
            <a:r>
              <a:rPr lang="nb-NO"/>
              <a:t>på plantegningene.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0" u="none" baseline="0"/>
              <a:t>I tillegg </a:t>
            </a:r>
            <a:r>
              <a:rPr lang="nb-NO"/>
              <a:t>er</a:t>
            </a:r>
            <a:r>
              <a:rPr lang="nb-NO" b="0" u="none" baseline="0"/>
              <a:t> </a:t>
            </a:r>
            <a:r>
              <a:rPr lang="nb-NO" b="1" u="none" baseline="0"/>
              <a:t>orienteringsinformasjon</a:t>
            </a:r>
            <a:r>
              <a:rPr lang="nb-NO" b="0" u="none" baseline="0"/>
              <a:t> som gatenavn, angrepsvei og brannsentral markert, samt</a:t>
            </a:r>
            <a:r>
              <a:rPr lang="nb-NO"/>
              <a:t> </a:t>
            </a:r>
            <a:r>
              <a:rPr lang="nb-NO" err="1"/>
              <a:t>nordpil</a:t>
            </a:r>
            <a:r>
              <a:rPr lang="nb-NO" b="0" u="none" baseline="0"/>
              <a:t> og målestokk.</a:t>
            </a:r>
            <a:r>
              <a:rPr lang="nb-NO"/>
              <a:t> </a:t>
            </a:r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1784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Sektoroversiktene er hovedsakelig rettet til utrykningsleder eller sektoransvarlig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/>
              <a:t>Sektoroversikten</a:t>
            </a:r>
            <a:r>
              <a:rPr lang="nb-NO" b="0" u="none"/>
              <a:t> </a:t>
            </a:r>
            <a:r>
              <a:rPr lang="nb-NO" b="1" u="none"/>
              <a:t>består av to sider</a:t>
            </a:r>
            <a:r>
              <a:rPr lang="nb-NO" b="0" u="none" baseline="0"/>
              <a:t> som skal slås opp og leses sammen: </a:t>
            </a:r>
            <a:r>
              <a:rPr lang="nb-NO" b="1" u="none"/>
              <a:t>en prioriteringsliste </a:t>
            </a:r>
            <a:r>
              <a:rPr lang="nb-NO" b="0" u="none"/>
              <a:t>for verdier i aktuell </a:t>
            </a:r>
            <a:r>
              <a:rPr lang="nb-NO"/>
              <a:t>sektor</a:t>
            </a:r>
            <a:r>
              <a:rPr lang="nb-NO" b="0" u="none"/>
              <a:t>, og </a:t>
            </a:r>
            <a:r>
              <a:rPr lang="nb-NO" b="1" u="none"/>
              <a:t>en plantegning</a:t>
            </a:r>
            <a:r>
              <a:rPr lang="nb-NO" b="0" u="none"/>
              <a:t> over aktuell </a:t>
            </a:r>
            <a:r>
              <a:rPr lang="nb-NO"/>
              <a:t>sektor</a:t>
            </a:r>
            <a:r>
              <a:rPr lang="nb-NO" b="0" u="none"/>
              <a:t>. . Her side 1, prioriteringsliste</a:t>
            </a:r>
          </a:p>
          <a:p>
            <a:endParaRPr lang="nb-NO" b="1" u="sng"/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Sektoroversikten</a:t>
            </a:r>
            <a:r>
              <a:rPr lang="nb-NO" b="1" u="none"/>
              <a:t> </a:t>
            </a:r>
            <a:r>
              <a:rPr lang="nb-NO" b="0" u="none"/>
              <a:t>inneholder</a:t>
            </a:r>
            <a:r>
              <a:rPr lang="nb-NO" b="0" u="none" baseline="0"/>
              <a:t> mer detaljert informasjon enn oversikten over hele objektet. 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/>
              <a:t>Sektoroversikter</a:t>
            </a:r>
            <a:r>
              <a:rPr lang="nb-NO" b="0" u="none" baseline="0"/>
              <a:t> med tilhørende bergingskort</a:t>
            </a:r>
            <a:r>
              <a:rPr lang="nb-NO"/>
              <a:t> </a:t>
            </a:r>
            <a:r>
              <a:rPr lang="nb-NO" b="1"/>
              <a:t>kan </a:t>
            </a:r>
            <a:r>
              <a:rPr lang="nb-NO" b="1" u="none" baseline="0"/>
              <a:t>plukkes ut av permen</a:t>
            </a:r>
            <a:r>
              <a:rPr lang="nb-NO" b="0" u="none" baseline="0"/>
              <a:t>, </a:t>
            </a:r>
            <a:r>
              <a:rPr lang="nb-NO"/>
              <a:t>og fordeles etter behov</a:t>
            </a:r>
            <a:r>
              <a:rPr lang="nb-NO" b="0" u="none" baseline="0"/>
              <a:t>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0" u="none" baseline="0"/>
              <a:t>Innsatsleder beholder sidene med oversikt over hele objektet.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/>
              <a:t>Boksen øverst</a:t>
            </a:r>
            <a:r>
              <a:rPr lang="nb-NO" b="0" u="none" baseline="0"/>
              <a:t> </a:t>
            </a:r>
            <a:r>
              <a:rPr lang="nb-NO"/>
              <a:t>til </a:t>
            </a:r>
            <a:r>
              <a:rPr lang="nb-NO" b="0" u="none" baseline="0"/>
              <a:t>høyre</a:t>
            </a:r>
            <a:r>
              <a:rPr lang="nb-NO"/>
              <a:t> </a:t>
            </a:r>
            <a:r>
              <a:rPr lang="nb-NO" b="0" u="none" baseline="0"/>
              <a:t>er fylt med fargen som </a:t>
            </a:r>
            <a:r>
              <a:rPr lang="nb-NO"/>
              <a:t>sektoren</a:t>
            </a:r>
            <a:r>
              <a:rPr lang="nb-NO" b="0" u="none" baseline="0"/>
              <a:t> er tildelt i planverket, i dette tilfelle </a:t>
            </a:r>
            <a:r>
              <a:rPr lang="nb-NO"/>
              <a:t>lysegult</a:t>
            </a:r>
            <a:r>
              <a:rPr lang="nb-NO" b="0" u="none" baseline="0"/>
              <a:t>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Første kolonne: </a:t>
            </a:r>
            <a:r>
              <a:rPr lang="nb-NO"/>
              <a:t>Akkurat som</a:t>
            </a:r>
            <a:r>
              <a:rPr lang="nb-NO" b="0" u="none"/>
              <a:t> i oversikten over hele objektet</a:t>
            </a:r>
            <a:r>
              <a:rPr lang="nb-NO" b="0" u="none" baseline="0"/>
              <a:t>, er det i </a:t>
            </a:r>
            <a:r>
              <a:rPr lang="nb-NO"/>
              <a:t>sektoroversikten</a:t>
            </a:r>
            <a:r>
              <a:rPr lang="nb-NO" b="0" u="none" baseline="0"/>
              <a:t> angitt hva som er prioritert i rekkefølge, men det er kun de gjenstandene som befinner seg i aktuell etasje som er tatt med.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Andre kolonne: </a:t>
            </a:r>
            <a:r>
              <a:rPr lang="nb-NO"/>
              <a:t>Bilder</a:t>
            </a:r>
            <a:r>
              <a:rPr lang="nb-NO" b="0" u="none" baseline="0"/>
              <a:t> av gjenstandene,</a:t>
            </a:r>
            <a:r>
              <a:rPr lang="nb-NO"/>
              <a:t> for</a:t>
            </a:r>
            <a:r>
              <a:rPr lang="nb-NO" b="0" u="none" baseline="0"/>
              <a:t> lettere å skjønne hva det handler om og </a:t>
            </a:r>
            <a:r>
              <a:rPr lang="nb-NO"/>
              <a:t>lette kommunikasjonen</a:t>
            </a:r>
            <a:r>
              <a:rPr lang="nb-NO" b="0" u="none" baseline="0"/>
              <a:t> over samband.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Tredje kolonne: </a:t>
            </a:r>
            <a:r>
              <a:rPr lang="nb-NO"/>
              <a:t>Beskrivelse</a:t>
            </a:r>
            <a:r>
              <a:rPr lang="nb-NO" b="0" u="none" baseline="0"/>
              <a:t> av </a:t>
            </a:r>
            <a:r>
              <a:rPr lang="nb-NO"/>
              <a:t>gjenstanden.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Fjerde kolonne:</a:t>
            </a:r>
            <a:r>
              <a:rPr lang="nb-NO"/>
              <a:t> Romnummer</a:t>
            </a:r>
            <a:r>
              <a:rPr lang="nb-NO" b="0" u="none" baseline="0"/>
              <a:t> eller tilsvarende. Dette skal korrespondere med informasjon på branntavla og o-planer.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Femte kolonne:</a:t>
            </a:r>
            <a:r>
              <a:rPr lang="nb-NO"/>
              <a:t> Mål, vekt og anslått antall personer som kreves for å berge eller sikre gjenstanden.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Sjette kolonne:</a:t>
            </a:r>
            <a:r>
              <a:rPr lang="nb-NO"/>
              <a:t> Informasjon om hvilke hjelpemidler som trengs for å utføre oppgaven, samt eventuell nyttig tilleggsinformasjon.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nb-NO" b="1"/>
              <a:t>Syvende kolonne:</a:t>
            </a:r>
            <a:r>
              <a:rPr lang="nb-NO"/>
              <a:t> Brukes for å huke av at gjenstanden er berget.</a:t>
            </a:r>
            <a:endParaRPr lang="nb-NO">
              <a:cs typeface="Calibri"/>
            </a:endParaRPr>
          </a:p>
          <a:p>
            <a:pPr>
              <a:defRPr/>
            </a:pPr>
            <a:endParaRPr lang="nb-NO">
              <a:cs typeface="Calibri"/>
            </a:endParaRPr>
          </a:p>
          <a:p>
            <a:pPr>
              <a:buFont typeface="Arial"/>
              <a:defRPr/>
            </a:pPr>
            <a:r>
              <a:rPr lang="nb-NO"/>
              <a:t>NB: Vi</a:t>
            </a:r>
            <a:r>
              <a:rPr lang="nb-NO" b="0" u="none" baseline="0"/>
              <a:t> oppfordrer </a:t>
            </a:r>
            <a:r>
              <a:rPr lang="nb-NO"/>
              <a:t>til</a:t>
            </a:r>
            <a:r>
              <a:rPr lang="nb-NO" b="0" u="none" baseline="0"/>
              <a:t> å bruke navn og betegnelser på gjenstander, rom etc. som </a:t>
            </a:r>
            <a:r>
              <a:rPr lang="nb-NO"/>
              <a:t>er lette å forstå. Dersom det er fagbegreper som ikke folk flest forstår, så bør de forklares. Et eksempel</a:t>
            </a:r>
            <a:r>
              <a:rPr lang="nb-NO" b="0" u="none" baseline="0"/>
              <a:t>: I en kirke kalles tekstilen som dekker </a:t>
            </a:r>
            <a:r>
              <a:rPr lang="nb-NO"/>
              <a:t>fronten av alterbordet</a:t>
            </a:r>
            <a:r>
              <a:rPr lang="nb-NO" b="0" u="none" baseline="0"/>
              <a:t> «antependium», som betyr «henge foran». </a:t>
            </a:r>
            <a:r>
              <a:rPr lang="nb-NO"/>
              <a:t>Det</a:t>
            </a:r>
            <a:r>
              <a:rPr lang="nb-NO" b="0" u="none" baseline="0"/>
              <a:t> er et ofte </a:t>
            </a:r>
            <a:r>
              <a:rPr lang="nb-NO"/>
              <a:t>brukt av fagpersoner,</a:t>
            </a:r>
            <a:r>
              <a:rPr lang="nb-NO" b="0" u="none" baseline="0"/>
              <a:t> </a:t>
            </a:r>
            <a:r>
              <a:rPr lang="nb-NO"/>
              <a:t>mens andre ofte ikke vet hva det betyr.</a:t>
            </a:r>
            <a:r>
              <a:rPr lang="nb-NO" b="0" u="none" baseline="0"/>
              <a:t> Ved å </a:t>
            </a:r>
            <a:r>
              <a:rPr lang="nb-NO"/>
              <a:t>bruke</a:t>
            </a:r>
            <a:r>
              <a:rPr lang="nb-NO" b="0" u="none" baseline="0"/>
              <a:t> ordet i verdibergingsplanen med en forklaring </a:t>
            </a:r>
            <a:r>
              <a:rPr lang="nb-NO"/>
              <a:t>(</a:t>
            </a:r>
            <a:r>
              <a:rPr lang="nb-NO" b="0" u="none" baseline="0"/>
              <a:t>i dette tilfelle «</a:t>
            </a:r>
            <a:r>
              <a:rPr lang="nb-NO"/>
              <a:t>tekstil på fremside av alter»),</a:t>
            </a:r>
            <a:r>
              <a:rPr lang="nb-NO" b="0" u="none" baseline="0"/>
              <a:t> kan </a:t>
            </a:r>
            <a:r>
              <a:rPr lang="nb-NO"/>
              <a:t>misforståelser unngås</a:t>
            </a:r>
            <a:r>
              <a:rPr lang="nb-NO" b="0" u="none" baseline="0"/>
              <a:t>.</a:t>
            </a:r>
            <a:endParaRPr lang="nb-NO" b="0" u="none" baseline="0">
              <a:cs typeface="Calibri"/>
            </a:endParaRPr>
          </a:p>
          <a:p>
            <a:endParaRPr lang="nb-NO" b="0" u="none" baseline="0"/>
          </a:p>
          <a:p>
            <a:endParaRPr lang="nb-NO" b="0" u="none" baseline="0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21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0" u="none"/>
              <a:t>Sektoroversikt består av to sider; pri-liste og plantegning, som slås opp sammen. Her side 2, plantegning.</a:t>
            </a:r>
          </a:p>
          <a:p>
            <a:r>
              <a:rPr lang="nb-NO" b="1" u="sng"/>
              <a:t>Sektoroversiktene er hovedsakelig rettet til utrykningsleder eller sektoransvarlig</a:t>
            </a:r>
          </a:p>
          <a:p>
            <a:endParaRPr lang="nb-NO"/>
          </a:p>
          <a:p>
            <a:pPr marL="171450" indent="-171450">
              <a:buFont typeface="Arial"/>
              <a:buChar char="•"/>
            </a:pPr>
            <a:r>
              <a:rPr lang="nb-NO" b="0" u="none" baseline="0"/>
              <a:t>Informasjonen på plantegningen </a:t>
            </a:r>
            <a:r>
              <a:rPr lang="nb-NO" b="1" u="none" baseline="0"/>
              <a:t>korresponderer med prioriteringslisten </a:t>
            </a:r>
            <a:r>
              <a:rPr lang="nb-NO" b="1"/>
              <a:t>på</a:t>
            </a:r>
            <a:r>
              <a:rPr lang="nb-NO" b="1" u="none" baseline="0"/>
              <a:t> forrige side</a:t>
            </a:r>
            <a:r>
              <a:rPr lang="nb-NO" b="0" u="none" baseline="0"/>
              <a:t>, og viser hvor i objektet verdiene befinner seg. </a:t>
            </a:r>
            <a:endParaRPr lang="nb-NO"/>
          </a:p>
          <a:p>
            <a:pPr marL="171450" indent="-171450">
              <a:buFont typeface="Arial"/>
              <a:buChar char="•"/>
            </a:pPr>
            <a:r>
              <a:rPr lang="nb-NO" b="0" u="none" baseline="0"/>
              <a:t>I tillegg er </a:t>
            </a:r>
            <a:r>
              <a:rPr lang="nb-NO" b="1" u="none" baseline="0"/>
              <a:t>orienteringsinformasjon</a:t>
            </a:r>
            <a:r>
              <a:rPr lang="nb-NO" b="0" u="none" baseline="0"/>
              <a:t> som gatenavn, angrepsvei og brannsentral markert, samt nord og målestokk.</a:t>
            </a:r>
            <a:r>
              <a:rPr lang="nb-NO"/>
              <a:t> </a:t>
            </a:r>
          </a:p>
          <a:p>
            <a:pPr marL="171450" indent="-171450">
              <a:buFont typeface="Arial"/>
              <a:buChar char="•"/>
            </a:pPr>
            <a:r>
              <a:rPr lang="nb-NO" b="1" u="none" baseline="0"/>
              <a:t>Plassering av hjelpemidler og særskilte farer</a:t>
            </a:r>
            <a:r>
              <a:rPr lang="nb-NO" b="0" u="none" baseline="0"/>
              <a:t> legges også inn på plantegningen. I bygningssymbolet er aktuell etasje uthevet med tildelt farge</a:t>
            </a:r>
            <a:r>
              <a:rPr lang="nb-NO"/>
              <a:t>, som korresponderer med fargene i innholdsfortegnelsen på førstesiden</a:t>
            </a:r>
            <a:r>
              <a:rPr lang="nb-NO" b="0" u="none" baseline="0"/>
              <a:t>.</a:t>
            </a:r>
            <a:r>
              <a:rPr lang="nb-NO"/>
              <a:t> </a:t>
            </a:r>
            <a:endParaRPr lang="nb-NO" b="0" u="none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2090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791"/>
              </a:spcBef>
              <a:defRPr/>
            </a:pPr>
            <a:r>
              <a:rPr lang="nb-NO" b="1" u="sng"/>
              <a:t>Bergingskortene er hovedsakelig ment for røykdykkere som skal </a:t>
            </a:r>
            <a:r>
              <a:rPr lang="nb-NO" b="1" u="sng" baseline="0"/>
              <a:t>gjennomføre berging av gjenstander eller sikring på stedet</a:t>
            </a:r>
          </a:p>
          <a:p>
            <a:pPr>
              <a:spcBef>
                <a:spcPts val="791"/>
              </a:spcBef>
              <a:defRPr/>
            </a:pPr>
            <a:endParaRPr lang="nb-NO" b="1" u="sng"/>
          </a:p>
          <a:p>
            <a:pPr>
              <a:spcBef>
                <a:spcPts val="791"/>
              </a:spcBef>
              <a:defRPr/>
            </a:pPr>
            <a:r>
              <a:rPr lang="nb-NO" b="1" baseline="0"/>
              <a:t>Eksempel på bergingskort for en </a:t>
            </a:r>
            <a:r>
              <a:rPr lang="nb-NO" b="1"/>
              <a:t>flyttbar gjenstand</a:t>
            </a:r>
            <a:endParaRPr lang="nb-NO"/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1" u="none" baseline="0"/>
              <a:t>Boksen </a:t>
            </a:r>
            <a:r>
              <a:rPr lang="nb-NO" b="1"/>
              <a:t>øverst til</a:t>
            </a:r>
            <a:r>
              <a:rPr lang="nb-NO" b="1" u="none" baseline="0"/>
              <a:t> høyre </a:t>
            </a:r>
            <a:r>
              <a:rPr lang="nb-NO" b="0" u="none" baseline="0"/>
              <a:t>er fylt med rødt for signalere at bergingskortet gjelder en gjenstand som har høyeste prioritet.</a:t>
            </a:r>
            <a:endParaRPr lang="nb-NO">
              <a:cs typeface="Calibri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Nummeret angir </a:t>
            </a:r>
            <a:r>
              <a:rPr lang="nb-NO" b="1" u="none" baseline="0"/>
              <a:t>gjenstandens pri-rekkefølge</a:t>
            </a:r>
            <a:r>
              <a:rPr lang="nb-NO" b="0" u="none" baseline="0"/>
              <a:t> i hele objektet.</a:t>
            </a:r>
            <a:endParaRPr lang="nb-NO">
              <a:cs typeface="Calibri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/>
              <a:t>Det </a:t>
            </a:r>
            <a:r>
              <a:rPr lang="nb-NO" b="0" u="none" baseline="0"/>
              <a:t>står også </a:t>
            </a:r>
            <a:r>
              <a:rPr lang="nb-NO" b="1" u="none" baseline="0"/>
              <a:t>hvilken type gjenstand</a:t>
            </a:r>
            <a:r>
              <a:rPr lang="nb-NO" b="0" u="none" baseline="0"/>
              <a:t> </a:t>
            </a:r>
            <a:r>
              <a:rPr lang="nb-NO"/>
              <a:t>kortet gjelder, i dette tilfelle maleri -</a:t>
            </a:r>
            <a:r>
              <a:rPr lang="nb-NO" b="0" u="none" baseline="0"/>
              <a:t>, og eventuelt navn som brukes på den, i dette tilfelle «Det syke barn».</a:t>
            </a:r>
            <a:r>
              <a:rPr lang="nb-NO"/>
              <a:t> Det er viktig å ha med dersom det er et navn som kjentpersoner vil kunne bruke i dialogen med brannvesenet.</a:t>
            </a:r>
            <a:endParaRPr lang="nb-NO" b="0" u="none" baseline="0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Boksen under er fylt med</a:t>
            </a:r>
            <a:r>
              <a:rPr lang="nb-NO" b="1" u="none" baseline="0"/>
              <a:t> </a:t>
            </a:r>
            <a:r>
              <a:rPr lang="nb-NO" b="1"/>
              <a:t>fargen for den aktuelle</a:t>
            </a:r>
            <a:r>
              <a:rPr lang="nb-NO" b="1" u="none" baseline="0"/>
              <a:t> </a:t>
            </a:r>
            <a:r>
              <a:rPr lang="nb-NO" b="1"/>
              <a:t>sektor</a:t>
            </a:r>
            <a:r>
              <a:rPr lang="nb-NO" b="0" u="none" baseline="0"/>
              <a:t>. </a:t>
            </a:r>
            <a:r>
              <a:rPr lang="nb-NO"/>
              <a:t>Her ser man spesifisert etasje</a:t>
            </a:r>
            <a:r>
              <a:rPr lang="nb-NO" b="0" u="none" baseline="0"/>
              <a:t>, og hvilket rom gjenstanden befinner seg i - både r</a:t>
            </a:r>
            <a:r>
              <a:rPr lang="nb-NO" b="1" u="none" baseline="0"/>
              <a:t>omnummer og eventuelt navn som brukes på rommet</a:t>
            </a:r>
            <a:r>
              <a:rPr lang="nb-NO" b="0" u="none" baseline="0"/>
              <a:t> av virksomheten. Dette for å </a:t>
            </a:r>
            <a:r>
              <a:rPr lang="nb-NO"/>
              <a:t>forenkle</a:t>
            </a:r>
            <a:r>
              <a:rPr lang="nb-NO" b="0" u="none" baseline="0"/>
              <a:t> navigering i verdibergingsplanen og</a:t>
            </a:r>
            <a:r>
              <a:rPr lang="nb-NO"/>
              <a:t> i</a:t>
            </a:r>
            <a:r>
              <a:rPr lang="nb-NO" b="0" u="none" baseline="0"/>
              <a:t> objektet, og kommunikasjonen med andre personer i innsatsen og virksomheten.</a:t>
            </a:r>
            <a:endParaRPr lang="nb-NO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Øverst til venstre er det et </a:t>
            </a:r>
            <a:r>
              <a:rPr lang="nb-NO" b="1" u="none" baseline="0"/>
              <a:t>oversiktsbilde </a:t>
            </a:r>
            <a:r>
              <a:rPr lang="nb-NO" b="0" u="none" baseline="0"/>
              <a:t>som helst skal være tatt fra inngangen til rommet, for å på forhånd gi røykdykkeren en formening om hvordan lokalet ser ut og hvor gjenstanden befinner seg. Kamerasymbolet på plantegningen viser hvorfra oversiktsbildet er tatt.</a:t>
            </a:r>
            <a:r>
              <a:rPr lang="nb-NO"/>
              <a:t> </a:t>
            </a: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Gjenstanden som skal berges er i dette tilfelle markert med en rød sirkel med en pil til plantegningen under.</a:t>
            </a:r>
            <a:endParaRPr lang="nb-NO" b="0" u="none" baseline="0">
              <a:cs typeface="Calibri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>
                <a:cs typeface="Calibri"/>
              </a:rPr>
              <a:t>På plantegningen ser man også symbolet for kameraposisjon som viser hvor bildet er tatt fra. </a:t>
            </a: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>
                <a:cs typeface="Calibri"/>
              </a:rPr>
              <a:t>Det</a:t>
            </a:r>
            <a:r>
              <a:rPr lang="nb-NO" u="none" baseline="0"/>
              <a:t> er også et </a:t>
            </a:r>
            <a:r>
              <a:rPr lang="nb-NO" b="1"/>
              <a:t>nærbilde</a:t>
            </a:r>
            <a:r>
              <a:rPr lang="nb-NO" b="1" u="none" baseline="0"/>
              <a:t> av </a:t>
            </a:r>
            <a:r>
              <a:rPr lang="nb-NO" b="1"/>
              <a:t>gjenstanden</a:t>
            </a:r>
            <a:r>
              <a:rPr lang="nb-NO" u="none" baseline="0"/>
              <a:t>, samt informasjon om </a:t>
            </a:r>
            <a:r>
              <a:rPr lang="nb-NO" b="1" u="none" baseline="0"/>
              <a:t>mål, vekt og anslått antall personer</a:t>
            </a:r>
            <a:r>
              <a:rPr lang="nb-NO" b="0" u="none" baseline="0"/>
              <a:t> som trengs for å berge den.</a:t>
            </a:r>
            <a:endParaRPr lang="nb-NO">
              <a:cs typeface="Calibri" panose="020F0502020204030204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/>
              <a:t>I de grå boksene </a:t>
            </a:r>
            <a:r>
              <a:rPr lang="nb-NO" b="0" u="none" baseline="0"/>
              <a:t>angis hvilke </a:t>
            </a:r>
            <a:r>
              <a:rPr lang="nb-NO" b="1" u="none" baseline="0"/>
              <a:t>hjelpemidler </a:t>
            </a:r>
            <a:r>
              <a:rPr lang="nb-NO"/>
              <a:t>som</a:t>
            </a:r>
            <a:r>
              <a:rPr lang="nb-NO" b="0" u="none" baseline="0"/>
              <a:t> trengs for å utføre berging av gjenstanden; </a:t>
            </a:r>
            <a:r>
              <a:rPr lang="nb-NO"/>
              <a:t>tips om</a:t>
            </a:r>
            <a:r>
              <a:rPr lang="nb-NO" b="0" u="none" baseline="0"/>
              <a:t> </a:t>
            </a:r>
            <a:r>
              <a:rPr lang="nb-NO" b="1"/>
              <a:t>montering</a:t>
            </a:r>
            <a:r>
              <a:rPr lang="nb-NO" b="0" u="none" baseline="0"/>
              <a:t>, samt </a:t>
            </a:r>
            <a:r>
              <a:rPr lang="nb-NO" b="1" u="none" baseline="0"/>
              <a:t>instruks for berging</a:t>
            </a:r>
            <a:r>
              <a:rPr lang="nb-NO" b="0" u="none" baseline="0"/>
              <a:t>.</a:t>
            </a:r>
            <a:endParaRPr lang="nb-NO">
              <a:cs typeface="Calibri" panose="020F0502020204030204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På </a:t>
            </a:r>
            <a:r>
              <a:rPr lang="nb-NO" b="1" u="none" baseline="0"/>
              <a:t>plantegningen</a:t>
            </a:r>
            <a:r>
              <a:rPr lang="nb-NO" b="0" u="none" baseline="0"/>
              <a:t> angis plassering av gjenstanden samt eventuell nyttig tilleggsinformasjon, herunder farer og plassering av hjelpemidler.</a:t>
            </a:r>
            <a:endParaRPr lang="nb-NO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Under plantegningen er det </a:t>
            </a:r>
            <a:r>
              <a:rPr lang="nb-NO" b="1" u="none" baseline="0" err="1"/>
              <a:t>nordpil</a:t>
            </a:r>
            <a:r>
              <a:rPr lang="nb-NO" b="1" u="none" baseline="0"/>
              <a:t>, målestokk og bygningssymbol</a:t>
            </a:r>
            <a:r>
              <a:rPr lang="nb-NO" b="0" u="none" baseline="0"/>
              <a:t>, med aktuell etasje fylt med tildelt farge.</a:t>
            </a:r>
            <a:endParaRPr lang="nb-NO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Lengst ned til høyre er det markert </a:t>
            </a:r>
            <a:r>
              <a:rPr lang="nb-NO" b="1" u="none" baseline="0"/>
              <a:t>stansehul</a:t>
            </a:r>
            <a:r>
              <a:rPr lang="nb-NO" b="0" u="none" baseline="0"/>
              <a:t>l</a:t>
            </a:r>
            <a:r>
              <a:rPr lang="nb-NO"/>
              <a:t>,</a:t>
            </a:r>
            <a:r>
              <a:rPr lang="nb-NO" b="0" u="none" baseline="0"/>
              <a:t> slik at den som gjennomfør berging skal kunne </a:t>
            </a:r>
            <a:r>
              <a:rPr lang="nb-NO" b="1" u="none" baseline="0"/>
              <a:t>feste bergingskortet</a:t>
            </a:r>
            <a:r>
              <a:rPr lang="nb-NO" b="1"/>
              <a:t> i</a:t>
            </a:r>
            <a:r>
              <a:rPr lang="nb-NO" b="1" u="none" baseline="0"/>
              <a:t> </a:t>
            </a:r>
            <a:r>
              <a:rPr lang="nb-NO" b="1"/>
              <a:t>karabinkrok </a:t>
            </a:r>
            <a:r>
              <a:rPr lang="nb-NO"/>
              <a:t>på </a:t>
            </a:r>
            <a:r>
              <a:rPr lang="nb-NO" b="0" u="none" baseline="0"/>
              <a:t>uniformen, og </a:t>
            </a:r>
            <a:r>
              <a:rPr lang="nb-NO"/>
              <a:t>dermed få</a:t>
            </a:r>
            <a:r>
              <a:rPr lang="nb-NO" b="0" u="none" baseline="0"/>
              <a:t> begge hendene fri.</a:t>
            </a:r>
            <a:endParaRPr lang="nb-NO" b="0" u="none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79332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baseline="0"/>
              <a:t>Eksempel på bergingskort for sone med mange gjenstander</a:t>
            </a:r>
            <a:endParaRPr lang="nb-NO"/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1"/>
              <a:t>Boksen</a:t>
            </a:r>
            <a:r>
              <a:rPr lang="nb-NO" b="1" u="none" baseline="0"/>
              <a:t> </a:t>
            </a:r>
            <a:r>
              <a:rPr lang="nb-NO" b="1"/>
              <a:t>øverst til</a:t>
            </a:r>
            <a:r>
              <a:rPr lang="nb-NO" b="1" u="none" baseline="0"/>
              <a:t> høyre</a:t>
            </a:r>
            <a:r>
              <a:rPr lang="nb-NO"/>
              <a:t> </a:t>
            </a:r>
            <a:r>
              <a:rPr lang="nb-NO" b="0" u="none" baseline="0"/>
              <a:t>er fylt med branngult for signalere at bergingskortet gjelder en gjenstand som har nest høyeste prioritet.</a:t>
            </a:r>
            <a:endParaRPr lang="nb-NO">
              <a:cs typeface="Calibri" panose="020F0502020204030204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Nummeret angir </a:t>
            </a:r>
            <a:r>
              <a:rPr lang="nb-NO" b="1" u="none" baseline="0"/>
              <a:t>gjenstandens </a:t>
            </a:r>
            <a:r>
              <a:rPr lang="nb-NO" b="1" u="none" baseline="0" err="1"/>
              <a:t>pri</a:t>
            </a:r>
            <a:r>
              <a:rPr lang="nb-NO" b="1" u="none" baseline="0"/>
              <a:t>-rekkefølge</a:t>
            </a:r>
            <a:r>
              <a:rPr lang="nb-NO" b="0" u="none" baseline="0"/>
              <a:t> i hele objektet.</a:t>
            </a:r>
            <a:endParaRPr lang="nb-NO">
              <a:cs typeface="Calibri"/>
            </a:endParaRPr>
          </a:p>
          <a:p>
            <a:pPr lvl="1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I boksen står også </a:t>
            </a:r>
            <a:r>
              <a:rPr lang="nb-NO" b="1" u="none" baseline="0"/>
              <a:t>antall </a:t>
            </a:r>
            <a:r>
              <a:rPr lang="nb-NO" b="1"/>
              <a:t>gjenstander</a:t>
            </a:r>
            <a:r>
              <a:rPr lang="nb-NO"/>
              <a:t> -</a:t>
            </a:r>
            <a:r>
              <a:rPr lang="nb-NO" b="0" u="none" baseline="0"/>
              <a:t> i dette </a:t>
            </a:r>
            <a:r>
              <a:rPr lang="nb-NO"/>
              <a:t>tilfellet</a:t>
            </a:r>
            <a:r>
              <a:rPr lang="nb-NO" u="none" baseline="0"/>
              <a:t> 50, samt </a:t>
            </a:r>
            <a:r>
              <a:rPr lang="nb-NO" b="1" u="none" baseline="0"/>
              <a:t>eventuelt navn</a:t>
            </a:r>
            <a:r>
              <a:rPr lang="nb-NO" u="none" baseline="0"/>
              <a:t> som brukes om dem – i dette tilfelle «kirkesamlingen».</a:t>
            </a:r>
            <a:endParaRPr lang="nb-NO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/>
              <a:t>Boksen</a:t>
            </a:r>
            <a:r>
              <a:rPr lang="nb-NO" u="none" baseline="0"/>
              <a:t> under er fylt med</a:t>
            </a:r>
            <a:r>
              <a:rPr lang="nb-NO" b="0" u="none" baseline="0"/>
              <a:t> </a:t>
            </a:r>
            <a:r>
              <a:rPr lang="nb-NO" b="1"/>
              <a:t>fargen for</a:t>
            </a:r>
            <a:r>
              <a:rPr lang="nb-NO" b="1" u="none" baseline="0"/>
              <a:t> aktuell </a:t>
            </a:r>
            <a:r>
              <a:rPr lang="nb-NO" b="1"/>
              <a:t>sektor</a:t>
            </a:r>
            <a:r>
              <a:rPr lang="nb-NO" b="0" u="none" baseline="0"/>
              <a:t>. </a:t>
            </a:r>
            <a:r>
              <a:rPr lang="nb-NO"/>
              <a:t>Her</a:t>
            </a:r>
            <a:r>
              <a:rPr lang="nb-NO" b="0" u="none" baseline="0"/>
              <a:t> står det også hvilken </a:t>
            </a:r>
            <a:r>
              <a:rPr lang="nb-NO" b="1" u="none" baseline="0"/>
              <a:t>etasje det er, og hvilke rom</a:t>
            </a:r>
            <a:r>
              <a:rPr lang="nb-NO" b="0" u="none" baseline="0"/>
              <a:t> gjenstandene befinner seg i. </a:t>
            </a:r>
            <a:endParaRPr lang="nb-NO"/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Øverst til venstre er det et </a:t>
            </a:r>
            <a:r>
              <a:rPr lang="nb-NO" b="1" u="none" baseline="0"/>
              <a:t>oversiktsbilde</a:t>
            </a:r>
            <a:r>
              <a:rPr lang="nb-NO" b="0" u="none" baseline="0"/>
              <a:t> for å</a:t>
            </a:r>
            <a:r>
              <a:rPr lang="nb-NO"/>
              <a:t> </a:t>
            </a:r>
            <a:r>
              <a:rPr lang="nb-NO" b="0" u="none" baseline="0"/>
              <a:t>gi røykdykkeren en formening om hvordan lokalet ser ut og omfanget og typen gjenstander som skal berges. Området, eller sonen, som skal berges er i dette tilfelle markert med en rød firkant på plantegningen under, sammen med </a:t>
            </a:r>
            <a:r>
              <a:rPr lang="nb-NO" b="0" u="none" baseline="0" err="1"/>
              <a:t>pri</a:t>
            </a:r>
            <a:r>
              <a:rPr lang="nb-NO" b="0" u="none" baseline="0"/>
              <a:t>-symbolet.</a:t>
            </a:r>
            <a:endParaRPr lang="nb-NO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Istedenfor et bilde av en gjenstand,</a:t>
            </a:r>
            <a:r>
              <a:rPr lang="nb-NO"/>
              <a:t> </a:t>
            </a:r>
            <a:r>
              <a:rPr lang="nb-NO" b="0" u="none" baseline="0"/>
              <a:t>er det lagt </a:t>
            </a:r>
            <a:r>
              <a:rPr lang="nb-NO"/>
              <a:t>inn</a:t>
            </a:r>
            <a:r>
              <a:rPr lang="nb-NO" b="0" u="none" baseline="0"/>
              <a:t> en </a:t>
            </a:r>
            <a:r>
              <a:rPr lang="nb-NO" b="1" u="none" baseline="0"/>
              <a:t>svart boks som representerer alle gjenstandene</a:t>
            </a:r>
            <a:r>
              <a:rPr lang="nb-NO" b="0" u="none" baseline="0"/>
              <a:t>, </a:t>
            </a:r>
            <a:r>
              <a:rPr lang="nb-NO"/>
              <a:t>med</a:t>
            </a:r>
            <a:r>
              <a:rPr lang="nb-NO" b="0" u="none" baseline="0"/>
              <a:t> antall og maksimale mål, vekt og anslått antall personer som trengs for å gjennomføre berging av gjenstandene i sonen.</a:t>
            </a:r>
            <a:endParaRPr lang="nb-NO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/>
              <a:t>I de grå boksene </a:t>
            </a:r>
            <a:r>
              <a:rPr lang="nb-NO"/>
              <a:t>angis </a:t>
            </a:r>
            <a:r>
              <a:rPr lang="nb-NO" b="0" u="none" baseline="0"/>
              <a:t>hvilke</a:t>
            </a:r>
            <a:r>
              <a:rPr lang="nb-NO"/>
              <a:t> </a:t>
            </a:r>
            <a:r>
              <a:rPr lang="nb-NO" b="1" u="none" baseline="0"/>
              <a:t>hjelpemidler</a:t>
            </a:r>
            <a:r>
              <a:rPr lang="nb-NO" b="1"/>
              <a:t> </a:t>
            </a:r>
            <a:r>
              <a:rPr lang="nb-NO" b="0" u="none" baseline="0"/>
              <a:t>som trengs for å utføre berging av </a:t>
            </a:r>
            <a:r>
              <a:rPr lang="nb-NO"/>
              <a:t>gjenstanden</a:t>
            </a:r>
            <a:r>
              <a:rPr lang="nb-NO" b="0" u="none" baseline="0"/>
              <a:t>; </a:t>
            </a:r>
            <a:r>
              <a:rPr lang="nb-NO"/>
              <a:t>tips om </a:t>
            </a:r>
            <a:r>
              <a:rPr lang="nb-NO" b="1"/>
              <a:t>montering</a:t>
            </a:r>
            <a:r>
              <a:rPr lang="nb-NO" b="0" u="none" baseline="0"/>
              <a:t>, samt</a:t>
            </a:r>
            <a:r>
              <a:rPr lang="nb-NO"/>
              <a:t> </a:t>
            </a:r>
            <a:r>
              <a:rPr lang="nb-NO" b="1" u="none" baseline="0"/>
              <a:t>instruks for berging</a:t>
            </a:r>
            <a:r>
              <a:rPr lang="nb-NO" b="0" u="none" baseline="0"/>
              <a:t>.</a:t>
            </a:r>
            <a:endParaRPr lang="nb-NO">
              <a:cs typeface="Calibri"/>
            </a:endParaRPr>
          </a:p>
          <a:p>
            <a:pPr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/>
              <a:t>På</a:t>
            </a:r>
            <a:r>
              <a:rPr lang="nb-NO" b="0" u="none" baseline="0"/>
              <a:t> </a:t>
            </a:r>
            <a:r>
              <a:rPr lang="nb-NO" b="1" u="none" baseline="0"/>
              <a:t>plantegningen</a:t>
            </a:r>
            <a:r>
              <a:rPr lang="nb-NO"/>
              <a:t> </a:t>
            </a:r>
            <a:r>
              <a:rPr lang="nb-NO" b="0" u="none" baseline="0"/>
              <a:t> </a:t>
            </a:r>
            <a:r>
              <a:rPr lang="nb-NO"/>
              <a:t>ser en hvor sonen er, samt eventuell</a:t>
            </a:r>
            <a:r>
              <a:rPr lang="nb-NO" b="0" u="none" baseline="0"/>
              <a:t> nyttig tilleggsinformasjon, </a:t>
            </a:r>
            <a:r>
              <a:rPr lang="nb-NO"/>
              <a:t>for</a:t>
            </a:r>
            <a:r>
              <a:rPr lang="nb-NO" b="0" u="none" baseline="0"/>
              <a:t> </a:t>
            </a:r>
            <a:r>
              <a:rPr lang="nb-NO"/>
              <a:t>eksempel farer</a:t>
            </a:r>
            <a:r>
              <a:rPr lang="nb-NO" b="0" u="none" baseline="0"/>
              <a:t> og plassering av hjelpemidler.</a:t>
            </a:r>
            <a:endParaRPr lang="nb-NO" b="0" u="none" baseline="0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623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Side 1 av 2: Sektoroversikt er hovedsakelig rettet til utrykningsleder eller sektoransvarlig</a:t>
            </a:r>
            <a:endParaRPr lang="nb-NO"/>
          </a:p>
          <a:p>
            <a:pPr marL="171450" indent="-171450">
              <a:buFont typeface="Arial"/>
              <a:buChar char="•"/>
            </a:pPr>
            <a:r>
              <a:rPr lang="nb-NO" b="1"/>
              <a:t>Tilsvarende</a:t>
            </a:r>
            <a:r>
              <a:rPr lang="nb-NO" b="1" u="none"/>
              <a:t> det som ble vist for 1. </a:t>
            </a:r>
            <a:r>
              <a:rPr lang="nb-NO" b="1" u="none" err="1"/>
              <a:t>etg</a:t>
            </a:r>
            <a:r>
              <a:rPr lang="nb-NO" b="1" u="none"/>
              <a:t> tidligere</a:t>
            </a:r>
            <a:r>
              <a:rPr lang="nb-NO" b="0" u="none"/>
              <a:t>. Det eneste</a:t>
            </a:r>
            <a:r>
              <a:rPr lang="nb-NO" b="0" u="none" baseline="0"/>
              <a:t> som skiller</a:t>
            </a:r>
            <a:r>
              <a:rPr lang="nb-NO"/>
              <a:t> </a:t>
            </a:r>
            <a:r>
              <a:rPr lang="nb-NO" b="0" u="none" baseline="0"/>
              <a:t>er fargen i </a:t>
            </a:r>
            <a:r>
              <a:rPr lang="nb-NO"/>
              <a:t>boksen med</a:t>
            </a:r>
            <a:r>
              <a:rPr lang="nb-NO" b="0" u="none" baseline="0"/>
              <a:t> </a:t>
            </a:r>
            <a:r>
              <a:rPr lang="nb-NO"/>
              <a:t>overskrift </a:t>
            </a:r>
            <a:r>
              <a:rPr lang="nb-NO" b="0" u="none" baseline="0"/>
              <a:t>øverste </a:t>
            </a:r>
            <a:r>
              <a:rPr lang="nb-NO"/>
              <a:t>til høyre</a:t>
            </a:r>
            <a:r>
              <a:rPr lang="nb-NO" b="0" u="none" baseline="0"/>
              <a:t>. </a:t>
            </a:r>
            <a:r>
              <a:rPr lang="nb-NO"/>
              <a:t>Den</a:t>
            </a:r>
            <a:r>
              <a:rPr lang="nb-NO" b="0" u="none" baseline="0"/>
              <a:t> er fylt med fargen som </a:t>
            </a:r>
            <a:r>
              <a:rPr lang="nb-NO"/>
              <a:t>sektoren (i dette tilfellet etasjen)</a:t>
            </a:r>
            <a:r>
              <a:rPr lang="nb-NO" b="0" u="none" baseline="0"/>
              <a:t> er tildelt i planverket</a:t>
            </a:r>
            <a:r>
              <a:rPr lang="nb-NO"/>
              <a:t>: </a:t>
            </a:r>
            <a:r>
              <a:rPr lang="nb-NO" b="0" u="none" baseline="0"/>
              <a:t>lysegrønt </a:t>
            </a:r>
            <a:r>
              <a:rPr lang="nb-NO"/>
              <a:t>i dette eksempelet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 b="1"/>
              <a:t>Merk</a:t>
            </a:r>
            <a:r>
              <a:rPr lang="nb-NO" b="1" u="none" baseline="0"/>
              <a:t> at symbolet for det som er bygningsfast er </a:t>
            </a:r>
            <a:r>
              <a:rPr lang="nb-NO" b="1" u="none" baseline="0" err="1"/>
              <a:t>husformet</a:t>
            </a:r>
            <a:r>
              <a:rPr lang="nb-NO" b="0" u="none" baseline="0"/>
              <a:t>.</a:t>
            </a:r>
            <a:endParaRPr lang="nb-NO" b="0" u="none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39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Side 2 av 2: Sektoroversikt er hovedsakelig rettet til utrykningsleder eller sektoransvarlig</a:t>
            </a:r>
            <a:endParaRPr lang="nb-NO"/>
          </a:p>
          <a:p>
            <a:endParaRPr lang="nb-NO" b="0" u="none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74082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u="sng" baseline="0"/>
              <a:t>Eksempel på bergingskort for sone med bygningsfaste elementer/gjenstander</a:t>
            </a: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Rødt fyll i </a:t>
            </a:r>
            <a:r>
              <a:rPr lang="nb-NO" b="1" u="none" baseline="0"/>
              <a:t>boksen </a:t>
            </a:r>
            <a:r>
              <a:rPr lang="nb-NO" b="1"/>
              <a:t>øverst til høyre</a:t>
            </a:r>
            <a:r>
              <a:rPr lang="nb-NO" b="1" u="none" baseline="0"/>
              <a:t> </a:t>
            </a:r>
            <a:r>
              <a:rPr lang="nb-NO"/>
              <a:t>viser </a:t>
            </a:r>
            <a:r>
              <a:rPr lang="nb-NO" b="0" u="none" baseline="0"/>
              <a:t>at det som skal berges har </a:t>
            </a:r>
            <a:r>
              <a:rPr lang="nb-NO" b="1" u="none" baseline="0"/>
              <a:t>høyeste pri</a:t>
            </a:r>
            <a:r>
              <a:rPr lang="nb-NO" b="0" u="none" baseline="0"/>
              <a:t>. Tallet 3 angir at</a:t>
            </a:r>
            <a:r>
              <a:rPr lang="nb-NO"/>
              <a:t> </a:t>
            </a:r>
            <a:r>
              <a:rPr lang="nb-NO" b="0" u="none" baseline="0"/>
              <a:t>det er prioritet nummer 3 i hele objektet. Det </a:t>
            </a:r>
            <a:r>
              <a:rPr lang="nb-NO"/>
              <a:t>står</a:t>
            </a:r>
            <a:r>
              <a:rPr lang="nb-NO" b="0" u="none" baseline="0"/>
              <a:t> at det er veggmalerier og </a:t>
            </a:r>
            <a:r>
              <a:rPr lang="nb-NO"/>
              <a:t>at de er</a:t>
            </a:r>
            <a:r>
              <a:rPr lang="nb-NO" b="0" u="none" baseline="0"/>
              <a:t> </a:t>
            </a:r>
            <a:r>
              <a:rPr lang="nb-NO"/>
              <a:t>bygningsfaste</a:t>
            </a:r>
            <a:r>
              <a:rPr lang="nb-NO" b="0" u="none" baseline="0"/>
              <a:t>. Her må en derfor om mulig sikre på stedet.</a:t>
            </a:r>
            <a:endParaRPr lang="nb-NO" b="0" u="none" baseline="0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Grønt fyll i boksen under </a:t>
            </a:r>
            <a:r>
              <a:rPr lang="nb-NO"/>
              <a:t>korresponderer</a:t>
            </a:r>
            <a:r>
              <a:rPr lang="nb-NO" b="0" u="none" baseline="0"/>
              <a:t> </a:t>
            </a:r>
            <a:r>
              <a:rPr lang="nb-NO"/>
              <a:t>med fargen valgt for andre</a:t>
            </a:r>
            <a:r>
              <a:rPr lang="nb-NO" b="0" u="none" baseline="0"/>
              <a:t> etasje. Det står hvilket romnummer det er, og at rommet kalles «kantine</a:t>
            </a:r>
            <a:r>
              <a:rPr lang="nb-NO"/>
              <a:t>»</a:t>
            </a:r>
            <a:endParaRPr lang="nb-NO" b="0" u="none" baseline="0">
              <a:cs typeface="Calibri" panose="020F0502020204030204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På oversiktsbildet er veggmaleriene markert med røde ellipser.</a:t>
            </a:r>
            <a:endParaRPr lang="nb-NO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/>
              <a:t>Informasjon om mål, plassering – herunder høyde over gulv - hjelpemidler og instruks er angitt i boksene til venstre om oversiktsbildet</a:t>
            </a:r>
            <a:r>
              <a:rPr lang="nb-NO"/>
              <a:t>.</a:t>
            </a:r>
          </a:p>
          <a:p>
            <a:pPr marL="171450" marR="0" lvl="0" indent="-171450" algn="l" defTabSz="914400">
              <a:lnSpc>
                <a:spcPct val="100000"/>
              </a:lnSpc>
              <a:spcBef>
                <a:spcPts val="791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/>
              <a:t>På</a:t>
            </a:r>
            <a:r>
              <a:rPr lang="nb-NO" b="0" u="none" baseline="0"/>
              <a:t> plantegningen er plasseringen av maleriene nøyaktig vist.</a:t>
            </a:r>
            <a:endParaRPr lang="nb-NO"/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3084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Side 1 av 2: Sektoroversikt er hovedsakelig rettet til utrykningsleder eller sektoransvarlig</a:t>
            </a:r>
            <a:endParaRPr lang="nb-NO"/>
          </a:p>
          <a:p>
            <a:pPr marL="171450" indent="-171450">
              <a:buFont typeface="Arial,Sans-Serif"/>
              <a:buChar char="•"/>
            </a:pPr>
            <a:r>
              <a:rPr lang="nb-NO" b="1"/>
              <a:t>Tilsvarende det som ble vist for 1. og 2. </a:t>
            </a:r>
            <a:r>
              <a:rPr lang="nb-NO" b="1" err="1"/>
              <a:t>etg</a:t>
            </a:r>
            <a:r>
              <a:rPr lang="nb-NO" b="1"/>
              <a:t> tidligere</a:t>
            </a:r>
            <a:r>
              <a:rPr lang="nb-NO"/>
              <a:t>. Det eneste som skiller er fargen i boksen med overskrift øverste til høyre. Den er fylt med fargen som sektoren (i dette tilfellet etasjen) er tildelt i planverket: blått i dette eksempelet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5543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 u="sng"/>
              <a:t>Side 2 av 2: Sektoroversikt er hovedsakelig rettet til utrykningsleder eller sektoransvarlig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3318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/>
              <a:t>Undervisningsopplegget er </a:t>
            </a:r>
            <a:r>
              <a:rPr lang="nb-NO" b="1"/>
              <a:t>modulbasert</a:t>
            </a:r>
            <a:r>
              <a:rPr lang="nb-NO"/>
              <a:t> </a:t>
            </a:r>
            <a:r>
              <a:rPr lang="nb-NO" baseline="0"/>
              <a:t>og er en </a:t>
            </a:r>
            <a:r>
              <a:rPr lang="nb-NO" b="1" baseline="0"/>
              <a:t>blanding av teori og praksis</a:t>
            </a:r>
            <a:r>
              <a:rPr lang="nb-NO" baseline="0"/>
              <a:t>.</a:t>
            </a:r>
            <a:endParaRPr lang="nb-NO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baseline="0"/>
              <a:t>Modul 1</a:t>
            </a:r>
            <a:r>
              <a:rPr lang="nb-NO" b="1"/>
              <a:t>: </a:t>
            </a:r>
            <a:r>
              <a:rPr lang="nb-NO" baseline="0"/>
              <a:t>kort innføring i hva </a:t>
            </a:r>
            <a:r>
              <a:rPr lang="nb-NO" b="1" baseline="0"/>
              <a:t>RVR-tjenesten</a:t>
            </a:r>
            <a:r>
              <a:rPr lang="nb-NO" baseline="0"/>
              <a:t> er</a:t>
            </a:r>
            <a:r>
              <a:rPr lang="nb-NO"/>
              <a:t>, </a:t>
            </a:r>
            <a:r>
              <a:rPr lang="nb-NO" baseline="0"/>
              <a:t>hva </a:t>
            </a:r>
            <a:r>
              <a:rPr lang="nb-NO" b="1" baseline="0"/>
              <a:t>kulturhistoriske verdier </a:t>
            </a:r>
            <a:r>
              <a:rPr lang="nb-NO" baseline="0"/>
              <a:t>er og hvorfor vi som brannvesen jobber med dette</a:t>
            </a:r>
            <a:r>
              <a:rPr lang="nb-NO"/>
              <a:t>.</a:t>
            </a:r>
            <a:endParaRPr lang="nb-NO" baseline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/>
              <a:t>Modul</a:t>
            </a:r>
            <a:r>
              <a:rPr lang="nb-NO" b="1" baseline="0"/>
              <a:t> 2</a:t>
            </a:r>
            <a:r>
              <a:rPr lang="nb-NO" b="1"/>
              <a:t>:</a:t>
            </a:r>
            <a:r>
              <a:rPr lang="nb-NO" baseline="0"/>
              <a:t> </a:t>
            </a:r>
            <a:r>
              <a:rPr lang="nb-NO" b="1"/>
              <a:t>Verdibergingsplanen - </a:t>
            </a:r>
            <a:r>
              <a:rPr lang="nb-NO"/>
              <a:t>vi</a:t>
            </a:r>
            <a:r>
              <a:rPr lang="nb-NO" baseline="0"/>
              <a:t> gjennomgår hvordan dette verktøyet, som </a:t>
            </a:r>
            <a:r>
              <a:rPr lang="nb-NO"/>
              <a:t>fylles</a:t>
            </a:r>
            <a:r>
              <a:rPr lang="nb-NO" baseline="0"/>
              <a:t> </a:t>
            </a:r>
            <a:r>
              <a:rPr lang="nb-NO"/>
              <a:t>ut av</a:t>
            </a:r>
            <a:r>
              <a:rPr lang="nb-NO" baseline="0"/>
              <a:t> kulturinstitusjonen, brukes av brannvesenet</a:t>
            </a:r>
            <a:r>
              <a:rPr lang="nb-NO"/>
              <a:t>. </a:t>
            </a:r>
            <a:endParaRPr lang="nb-NO" baseline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/>
              <a:t>Modul </a:t>
            </a:r>
            <a:r>
              <a:rPr lang="nb-NO" b="1" baseline="0"/>
              <a:t>3</a:t>
            </a:r>
            <a:r>
              <a:rPr lang="nb-NO" b="1"/>
              <a:t>: </a:t>
            </a:r>
            <a:r>
              <a:rPr lang="nb-NO"/>
              <a:t>Fokus på hvordan den</a:t>
            </a:r>
            <a:r>
              <a:rPr lang="nb-NO" baseline="0"/>
              <a:t> </a:t>
            </a:r>
            <a:r>
              <a:rPr lang="nb-NO" b="1" baseline="0"/>
              <a:t>fysiske bergingen av kunst- og kulturhistoriske </a:t>
            </a:r>
            <a:r>
              <a:rPr lang="nb-NO" baseline="0"/>
              <a:t>verdier bør gjennomføres og hvordan de enkelte materialene skal håndteres.</a:t>
            </a:r>
            <a:r>
              <a:rPr lang="nb-NO"/>
              <a:t> </a:t>
            </a:r>
            <a:endParaRPr lang="nb-NO" baseline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/>
              <a:t>Modul</a:t>
            </a:r>
            <a:r>
              <a:rPr lang="nb-NO" b="1" baseline="0"/>
              <a:t> 4</a:t>
            </a:r>
            <a:r>
              <a:rPr lang="nb-NO" b="1"/>
              <a:t>: </a:t>
            </a:r>
            <a:r>
              <a:rPr lang="nb-NO"/>
              <a:t>Overordnet</a:t>
            </a:r>
            <a:r>
              <a:rPr lang="nb-NO" baseline="0"/>
              <a:t> blikk på RVR hendelser i kulturhistorisk objekter ved å se på </a:t>
            </a:r>
            <a:r>
              <a:rPr lang="nb-NO" b="1" baseline="0"/>
              <a:t>organisering av skadestedet etter 7-trinnsmodellen</a:t>
            </a:r>
            <a:r>
              <a:rPr lang="nb-NO" baseline="0"/>
              <a:t>. Modulen oppsummeres med et tiltakskort for RVR i kulturhistoriske objekter. </a:t>
            </a:r>
            <a:r>
              <a:rPr lang="nb-NO"/>
              <a:t>Målgruppen for denne</a:t>
            </a:r>
            <a:r>
              <a:rPr lang="nb-NO" baseline="0"/>
              <a:t> modulen er</a:t>
            </a:r>
            <a:r>
              <a:rPr lang="nb-NO"/>
              <a:t> de som vil inngå i skadestedsledelse,</a:t>
            </a:r>
            <a:r>
              <a:rPr lang="nb-NO" baseline="0"/>
              <a:t> men kan selvfølgelig gjennomføres for alle.</a:t>
            </a:r>
            <a:r>
              <a:rPr lang="nb-NO"/>
              <a:t> </a:t>
            </a:r>
            <a:endParaRPr lang="nb-NO" baseline="0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b="1" baseline="0"/>
              <a:t>Modul 5</a:t>
            </a:r>
            <a:r>
              <a:rPr lang="nb-NO" b="1"/>
              <a:t>: Forslag til</a:t>
            </a:r>
            <a:r>
              <a:rPr lang="nb-NO" baseline="0"/>
              <a:t> </a:t>
            </a:r>
            <a:r>
              <a:rPr lang="nb-NO" b="1" baseline="0"/>
              <a:t>øvelser og</a:t>
            </a:r>
            <a:r>
              <a:rPr lang="nb-NO" b="1"/>
              <a:t> tips til</a:t>
            </a:r>
            <a:r>
              <a:rPr lang="nb-NO" b="1" baseline="0"/>
              <a:t> befaringer i kulturhistoriske objekter</a:t>
            </a:r>
            <a:r>
              <a:rPr lang="nb-NO" baseline="0"/>
              <a:t>.</a:t>
            </a:r>
            <a:r>
              <a:rPr lang="nb-NO"/>
              <a:t> </a:t>
            </a:r>
            <a:endParaRPr lang="nb-NO" baseline="0"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C888-A174-4BB0-B95B-F1A47430E0D0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938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9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 u="sng" baseline="0" dirty="0"/>
              <a:t>Eksempel på bergingskort for flere gjenstander i 3. </a:t>
            </a:r>
            <a:r>
              <a:rPr lang="nb-NO" b="1" u="sng" baseline="0" dirty="0" err="1"/>
              <a:t>etg</a:t>
            </a:r>
            <a:r>
              <a:rPr lang="nb-NO" b="1" u="sng" baseline="0" dirty="0"/>
              <a:t>.</a:t>
            </a: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Rødt fyll i boksen i øverste høyre hjørnet angir at det som skal berges har høyeste pri. Tallet 4 angir at</a:t>
            </a:r>
            <a:r>
              <a:rPr lang="nb-NO" dirty="0"/>
              <a:t> </a:t>
            </a:r>
            <a:r>
              <a:rPr lang="nb-NO" b="0" u="none" baseline="0" dirty="0"/>
              <a:t> det er prioritet nummer 3 i hele objektet.</a:t>
            </a:r>
            <a:r>
              <a:rPr lang="nb-NO" dirty="0"/>
              <a:t> </a:t>
            </a:r>
            <a:endParaRPr lang="nb-NO" dirty="0">
              <a:cs typeface="Calibri"/>
            </a:endParaRPr>
          </a:p>
          <a:p>
            <a:pPr marL="171450" indent="-171450">
              <a:spcBef>
                <a:spcPts val="791"/>
              </a:spcBef>
              <a:buFont typeface="Arial"/>
              <a:buChar char="•"/>
              <a:defRPr/>
            </a:pPr>
            <a:r>
              <a:rPr lang="nb-NO" b="0" u="none" baseline="0" dirty="0"/>
              <a:t>Blått fyll i boksen under angir at dette er </a:t>
            </a:r>
            <a:r>
              <a:rPr lang="nb-NO" dirty="0"/>
              <a:t>tredje </a:t>
            </a:r>
            <a:r>
              <a:rPr lang="nb-NO" b="0" u="none" baseline="0" dirty="0"/>
              <a:t>etasje. Det står hvilket romnummer det er, og at rommet kalles «arkiv».</a:t>
            </a:r>
            <a:endParaRPr lang="nb-NO" b="0" u="none" baseline="0" dirty="0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7272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408819"/>
            <a:r>
              <a:rPr lang="nb-NO" b="1" u="sng"/>
              <a:t>Alle symboler</a:t>
            </a:r>
          </a:p>
          <a:p>
            <a:pPr marL="171450" indent="-171450" defTabSz="1408819">
              <a:buFont typeface="Arial"/>
              <a:buChar char="•"/>
            </a:pPr>
            <a:r>
              <a:rPr lang="nb-NO" b="0" u="none"/>
              <a:t>Alle som kan delta</a:t>
            </a:r>
            <a:r>
              <a:rPr lang="nb-NO" b="0" u="none" baseline="0"/>
              <a:t> i en innsats der det kan bli brukt en verdibergingsplan</a:t>
            </a:r>
            <a:r>
              <a:rPr lang="nb-NO" b="0" u="none"/>
              <a:t> må være kjent med hva symbolene</a:t>
            </a:r>
            <a:r>
              <a:rPr lang="nb-NO" b="0" u="none" baseline="0"/>
              <a:t> betyr.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baseline="0"/>
              <a:t>Inndeling av objektet</a:t>
            </a:r>
            <a:endParaRPr lang="nb-NO" b="1" baseline="0">
              <a:cs typeface="Calibri"/>
            </a:endParaRPr>
          </a:p>
          <a:p>
            <a:pPr defTabSz="1408819"/>
            <a:r>
              <a:rPr lang="nb-NO" b="0" u="none" baseline="0"/>
              <a:t>Etasjer</a:t>
            </a:r>
            <a:r>
              <a:rPr lang="nb-NO"/>
              <a:t> </a:t>
            </a:r>
          </a:p>
          <a:p>
            <a:pPr defTabSz="1408819"/>
            <a:r>
              <a:rPr lang="nb-NO" b="0" u="none" baseline="0"/>
              <a:t>Bygningssymbolet med etasjeinndeling må tilpasses det enkelte objektet.</a:t>
            </a:r>
            <a:r>
              <a:rPr lang="nb-NO"/>
              <a:t> </a:t>
            </a:r>
            <a:r>
              <a:rPr lang="nb-NO" b="0" u="none" baseline="0"/>
              <a:t> Virksomheten som lager verdibergingsplanen må velge et eller flere snitt som gir hensiktsmessig informasjon med hensyn til skrående terreng, fløyer med ulike antall etasjer, halvetasjer, mesaniner </a:t>
            </a:r>
            <a:r>
              <a:rPr lang="nb-NO" b="0" u="none" baseline="0" err="1"/>
              <a:t>m.v</a:t>
            </a:r>
            <a:r>
              <a:rPr lang="nb-NO" b="0" u="none" baseline="0"/>
              <a:t>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u="none" baseline="0"/>
              <a:t>Bygninger og seksjoner</a:t>
            </a:r>
            <a:endParaRPr lang="nb-NO" b="1" u="none" baseline="0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Disse omrissene brukes for å markere deler eller seksjoner av et bygg, ulike bygg innen et område på en situasjonsplan.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Tilsvarende farger brukes</a:t>
            </a:r>
            <a:r>
              <a:rPr lang="nb-NO"/>
              <a:t> da</a:t>
            </a:r>
            <a:r>
              <a:rPr lang="nb-NO" b="0" u="none" baseline="0"/>
              <a:t> i verdibergingsplanen for å merke sider som tilhører </a:t>
            </a:r>
            <a:r>
              <a:rPr lang="nb-NO"/>
              <a:t>seksjonen</a:t>
            </a:r>
            <a:r>
              <a:rPr lang="nb-NO" b="0" u="none" baseline="0"/>
              <a:t> eller </a:t>
            </a:r>
            <a:r>
              <a:rPr lang="nb-NO"/>
              <a:t>bygget</a:t>
            </a:r>
            <a:r>
              <a:rPr lang="nb-NO" b="0" u="none" baseline="0"/>
              <a:t>. Det går an å lage en verdibergingsplan for et anlegg med flere bygg,</a:t>
            </a:r>
            <a:r>
              <a:rPr lang="nb-NO"/>
              <a:t> </a:t>
            </a:r>
            <a:r>
              <a:rPr lang="nb-NO" b="0" u="none" baseline="0"/>
              <a:t> ved å for eksempel bruke horisontal inndeling med en farge per bygning, som deretter er deles inn i etasjer. Ved en innsats</a:t>
            </a:r>
            <a:r>
              <a:rPr lang="nb-NO"/>
              <a:t> </a:t>
            </a:r>
            <a:r>
              <a:rPr lang="nb-NO" b="0" u="none" baseline="0"/>
              <a:t> er det enkelt å plukke ut den del av verdibergingsplanen som</a:t>
            </a:r>
            <a:r>
              <a:rPr lang="nb-NO"/>
              <a:t> </a:t>
            </a:r>
            <a:r>
              <a:rPr lang="nb-NO" b="0" u="none" baseline="0"/>
              <a:t> gjelder berørt bygning.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baseline="0"/>
              <a:t>Farer</a:t>
            </a:r>
            <a:endParaRPr lang="nb-NO" b="1" baseline="0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De vanligste faresymbolene er tatt med.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Den siste med utropstegn kan brukes sammen med en tekstboks som angir hva faren er. I kulturhistoriske objekter kan det typisk omhandle ting som kan rase ned, for eksempel kirkeklokker, eller gjenstander som er impregnert med farlige stoffer som arsenikk eller DDT.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baseline="0"/>
              <a:t>Orientering</a:t>
            </a:r>
            <a:endParaRPr lang="nb-NO" b="1" u="sng" baseline="0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Disse symbolene er utviklet for </a:t>
            </a:r>
            <a:r>
              <a:rPr lang="nb-NO" b="0" u="none" baseline="0" err="1"/>
              <a:t>objektplaner</a:t>
            </a:r>
            <a:r>
              <a:rPr lang="nb-NO" b="0" u="none" baseline="0"/>
              <a:t>/innsatsplaner. De er oppdaterte versjoner av de som </a:t>
            </a:r>
            <a:r>
              <a:rPr lang="nb-NO"/>
              <a:t>Brann- og redningskolen</a:t>
            </a:r>
            <a:r>
              <a:rPr lang="nb-NO" b="0" u="none" baseline="0"/>
              <a:t> tidligere har fremmet.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baseline="0"/>
              <a:t>Navigering i digitalt dokument</a:t>
            </a:r>
            <a:endParaRPr lang="nb-NO" b="1" baseline="0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Dersom et brannvesen ønsker det</a:t>
            </a:r>
            <a:r>
              <a:rPr lang="nb-NO"/>
              <a:t>,</a:t>
            </a:r>
            <a:r>
              <a:rPr lang="nb-NO" b="0" u="none" baseline="0"/>
              <a:t> kan verdibergingsplaner lagres som </a:t>
            </a:r>
            <a:r>
              <a:rPr lang="nb-NO" b="0" u="none" baseline="0" err="1"/>
              <a:t>pdf</a:t>
            </a:r>
            <a:r>
              <a:rPr lang="nb-NO" b="0" u="none" baseline="0"/>
              <a:t> og åpnes i </a:t>
            </a:r>
            <a:r>
              <a:rPr lang="nb-NO" b="0" u="none" baseline="0" err="1"/>
              <a:t>Locus</a:t>
            </a:r>
            <a:r>
              <a:rPr lang="nb-NO" b="0" u="none" baseline="0"/>
              <a:t> i bilene og i 110-sentralen.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I så tilfelle kan disse symbolene med hyperkoblinger legges inn lengst ned til høyre på sidene i verdibergingsplanen, slik at det blir enkelt å navigere i det digitale dokumentet.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baseline="0"/>
              <a:t>Prioriterte verdier</a:t>
            </a:r>
            <a:endParaRPr lang="nb-NO" baseline="0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Disse symbolene ble beskrevet tidligere i presentasjonen.</a:t>
            </a:r>
            <a:endParaRPr lang="nb-NO" b="0" u="none" baseline="0">
              <a:cs typeface="Calibri" panose="020F0502020204030204"/>
            </a:endParaRPr>
          </a:p>
          <a:p>
            <a:pPr defTabSz="1408819"/>
            <a:endParaRPr lang="nb-NO" b="0" u="none" baseline="0"/>
          </a:p>
          <a:p>
            <a:pPr defTabSz="1408819"/>
            <a:r>
              <a:rPr lang="nb-NO" b="1" baseline="0"/>
              <a:t>Hjelpemidler</a:t>
            </a:r>
            <a:endParaRPr lang="nb-NO" b="1" baseline="0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Disse symbolene viser hvor virksomheten har plassert hjelpemidler som kan brukes ved berging.</a:t>
            </a:r>
            <a:r>
              <a:rPr lang="nb-NO"/>
              <a:t> </a:t>
            </a:r>
            <a:endParaRPr lang="nb-NO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I symbolet for stige angis høyden i meter.</a:t>
            </a:r>
            <a:r>
              <a:rPr lang="nb-NO"/>
              <a:t>  </a:t>
            </a:r>
            <a:endParaRPr lang="nb-NO">
              <a:cs typeface="Calibri"/>
            </a:endParaRPr>
          </a:p>
          <a:p>
            <a:pPr marL="171450" indent="-171450" defTabSz="1408819">
              <a:buFont typeface="Arial"/>
              <a:buChar char="•"/>
            </a:pPr>
            <a:r>
              <a:rPr lang="nb-NO" b="0" u="none" baseline="0"/>
              <a:t>Symbolet med verktøy kan brukes med en tekstboks som angir hvilke hjelpemidler det omhandler.</a:t>
            </a:r>
            <a:endParaRPr lang="nb-NO" b="0" u="none">
              <a:cs typeface="Calibri" panose="020F0502020204030204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14387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b-NO" b="1" u="sng">
                <a:cs typeface="Calibri"/>
              </a:rPr>
              <a:t>Alle farger</a:t>
            </a:r>
            <a:endParaRPr lang="nb-NO"/>
          </a:p>
          <a:p>
            <a:pPr marL="171450" indent="-171450">
              <a:buFont typeface="Arial"/>
              <a:buChar char="•"/>
              <a:defRPr/>
            </a:pPr>
            <a:r>
              <a:rPr lang="nb-NO"/>
              <a:t>Til </a:t>
            </a:r>
            <a:r>
              <a:rPr lang="nb-NO" baseline="0"/>
              <a:t>verdibergingsplanen hører et sett med farger. </a:t>
            </a:r>
            <a:endParaRPr lang="nb-NO"/>
          </a:p>
          <a:p>
            <a:pPr marL="171450" indent="-171450">
              <a:buFont typeface="Arial"/>
              <a:buChar char="•"/>
              <a:defRPr/>
            </a:pPr>
            <a:r>
              <a:rPr lang="nb-NO" baseline="0"/>
              <a:t>Fargene brukes for å utheve og merke rangering, viss type informasjon og objektets og planens inndeling i etasjer, bygninger og seksjoner </a:t>
            </a:r>
            <a:r>
              <a:rPr lang="nb-NO" baseline="0" err="1"/>
              <a:t>m.v</a:t>
            </a:r>
            <a:r>
              <a:rPr lang="nb-NO" baseline="0"/>
              <a:t>. </a:t>
            </a:r>
            <a:endParaRPr lang="nb-NO"/>
          </a:p>
          <a:p>
            <a:pPr marL="171450" marR="0" lvl="0" indent="-1714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baseline="0"/>
              <a:t>Dette skal gjøre det enklere å navigere i planen, også med hensyn til at sider vil bli tatt ut av permen og fordelt til personer med ulike funksjoner og oppgaver i innsatsen.</a:t>
            </a:r>
            <a:endParaRPr lang="nb-NO">
              <a:cs typeface="Calibri" panose="020F0502020204030204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41404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/>
              <a:t>I </a:t>
            </a:r>
            <a:r>
              <a:rPr lang="nb-NO" err="1"/>
              <a:t>powerpoint</a:t>
            </a:r>
            <a:r>
              <a:rPr lang="nb-NO"/>
              <a:t>-malen</a:t>
            </a:r>
            <a:r>
              <a:rPr lang="nb-NO" baseline="0"/>
              <a:t> til verdibergingsplanen er det forberedt fliker som brukes for inndeling i permen, og tomme </a:t>
            </a:r>
            <a:r>
              <a:rPr lang="nb-NO" baseline="0" err="1"/>
              <a:t>malsider</a:t>
            </a:r>
            <a:r>
              <a:rPr lang="nb-NO" baseline="0"/>
              <a:t>, som kan fylles ut og tilpasses det enkelte objektet.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24147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26925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nb-NO" sz="1200" baseline="0"/>
              <a:t>Verdibergingsplanen er gjennomarbeidet og testet, og har blitt godt tatt i mot, både hos forvaltere av kunst og kulturminner og i brann- og redningsmiljøet. </a:t>
            </a:r>
            <a:r>
              <a:rPr lang="nb-NO"/>
              <a:t>Det</a:t>
            </a:r>
            <a:r>
              <a:rPr lang="nb-NO" sz="1200" baseline="0"/>
              <a:t> er gevinster ved å ha et felles nasjonalt konsept for verdibergingsplaner, med hensyn til ressurser for utvikling, oppdatering og opplæring, og ikke minst for å nå ut til forvalterne av kunst og kulturminner, slik at de kan legge til rette for brannvesenet.</a:t>
            </a:r>
            <a:endParaRPr lang="nb-NO" sz="1200" baseline="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nb-NO">
                <a:cs typeface="Calibri"/>
              </a:rPr>
              <a:t>Tips gjerne museer, kirker eller andre i din region som eier og forvalter kulturhistoriske verdier.</a:t>
            </a:r>
          </a:p>
          <a:p>
            <a:endParaRPr lang="nb-NO"/>
          </a:p>
          <a:p>
            <a:pPr>
              <a:buFont typeface="Arial"/>
            </a:pPr>
            <a:r>
              <a:rPr lang="nb-NO" sz="1200" baseline="0"/>
              <a:t>Dersom det er spørsmål eller innspill til verdibergingsplanen og malen, herunder forslag til forbedringer eller korrektur er det bare å ta kontakt:</a:t>
            </a:r>
            <a:endParaRPr lang="nb-NO" sz="1200" baseline="0">
              <a:cs typeface="Calibri" panose="020F0502020204030204"/>
            </a:endParaRPr>
          </a:p>
          <a:p>
            <a:r>
              <a:rPr lang="nb-NO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Susanna </a:t>
            </a:r>
            <a:r>
              <a:rPr lang="nb-NO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Björklöf</a:t>
            </a:r>
            <a:endParaRPr lang="nb-NO" sz="1200" kern="1200" err="1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spesialkonsulent</a:t>
            </a: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Brannforebyggende avdeling</a:t>
            </a: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Brann- og redningsetaten</a:t>
            </a: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Oslo kommune</a:t>
            </a: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Mobil: </a:t>
            </a:r>
            <a:r>
              <a:rPr lang="nb-NO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916 52 289</a:t>
            </a:r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nb-NO" sz="120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nb-NO">
                <a:cs typeface="Calibri"/>
              </a:rPr>
              <a:t>E-post: </a:t>
            </a:r>
            <a:r>
              <a:rPr lang="nb-NO">
                <a:cs typeface="Calibri"/>
                <a:hlinkClick r:id="rId4"/>
              </a:rPr>
              <a:t>susanna.bjorklof@bre.oslo.kommune.no</a:t>
            </a:r>
            <a:r>
              <a:rPr lang="nb-NO">
                <a:cs typeface="Calibri"/>
              </a:rPr>
              <a:t> </a:t>
            </a:r>
          </a:p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91064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nb-NO" baseline="0"/>
              <a:t>Det er laget en </a:t>
            </a:r>
            <a:r>
              <a:rPr lang="nb-NO" b="1"/>
              <a:t>forenklet versjon</a:t>
            </a:r>
            <a:r>
              <a:rPr lang="nb-NO" b="1" baseline="0"/>
              <a:t> av malen spesielt tilpasset kirker.</a:t>
            </a:r>
            <a:r>
              <a:rPr lang="nb-NO" baseline="0"/>
              <a:t> Den inneholder eksempler på bergingskort for typiske kirkelige gjenstander og bygningselementer.</a:t>
            </a:r>
            <a:endParaRPr lang="nb-NO"/>
          </a:p>
          <a:p>
            <a:pPr marL="171450" indent="-171450">
              <a:buFont typeface="Arial"/>
              <a:buChar char="•"/>
            </a:pPr>
            <a:r>
              <a:rPr lang="nb-NO" i="1"/>
              <a:t>Arbeidsgiverorganisasjon for kirkelige virksomheter</a:t>
            </a:r>
            <a:r>
              <a:rPr lang="nb-NO"/>
              <a:t> (KA) </a:t>
            </a:r>
            <a:r>
              <a:rPr lang="nb-NO" baseline="0"/>
              <a:t>har lansert denne malen nasjonalt, og anbefaler alle menigheter å bruke den.</a:t>
            </a:r>
            <a:r>
              <a:rPr lang="nb-NO"/>
              <a:t> </a:t>
            </a:r>
            <a:endParaRPr lang="nb-NO">
              <a:cs typeface="Calibri" panose="020F0502020204030204"/>
            </a:endParaRPr>
          </a:p>
          <a:p>
            <a:pPr marL="57150" indent="-171450">
              <a:buFont typeface="Arial"/>
              <a:buChar char="•"/>
            </a:pPr>
            <a:r>
              <a:rPr lang="nb-NO" baseline="0"/>
              <a:t>Ved befaringer i kirker går det an å etterspørre om det finnes en verdibergingsplan, og tipse om malen som finnes på nettsidene til KA </a:t>
            </a:r>
            <a:r>
              <a:rPr lang="nb-NO"/>
              <a:t>(ka.no) .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8089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Her kan hver deltakerne diskutere med sidemann eller i små grupper.</a:t>
            </a:r>
            <a:endParaRPr lang="nb-NO">
              <a:cs typeface="Calibri" panose="020F0502020204030204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Kan dette være et nyttig verktøy for ditt brannvesen?</a:t>
            </a:r>
            <a:endParaRPr lang="nb-NO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Hva tenker du kan fungere bra og mindre bra, hvilken tilpasninger ville du gjort?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/>
              <a:t>Kjenner du til noen objekter i din kommune som bør ha en verdibergingsplan?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530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07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A70C78-173F-D64A-A73A-E7995BB9F680}" type="slidenum">
              <a:rPr kumimoji="0" lang="nb-NO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9075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62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A70C78-173F-D64A-A73A-E7995BB9F680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5465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  <a:defRPr/>
            </a:pPr>
            <a:r>
              <a:rPr lang="nb-NO"/>
              <a:t>Brann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vannskader i museer, kirker, samlinger, arkiv og fredete bygg</a:t>
            </a:r>
            <a:r>
              <a:rPr lang="nb-NO"/>
              <a:t> medfører stor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risiko </a:t>
            </a:r>
            <a:r>
              <a:rPr lang="nb-NO"/>
              <a:t>for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uerstattelige kulturverdier går tapt. </a:t>
            </a:r>
            <a:endParaRPr lang="nb-NO"/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Rett informasjon, til rett folk, til rett tid kan bidra til at tapene reduseres. </a:t>
            </a:r>
            <a:endParaRPr lang="nb-NO"/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verdibergingsplan er et </a:t>
            </a:r>
            <a:r>
              <a:rPr lang="nb-NO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verktøy </a:t>
            </a:r>
            <a:r>
              <a:rPr lang="nb-NO" b="1"/>
              <a:t>som fungerer som</a:t>
            </a:r>
            <a:r>
              <a:rPr lang="nb-NO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strategisk beslutningsgrunnlag i akutt fase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/>
              <a:t> 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Verdibergingsplanen skal legge til rette </a:t>
            </a:r>
            <a:r>
              <a:rPr lang="nb-NO"/>
              <a:t>for berging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verdier under en innsats, når dette bedømmes som gjennomførbart.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nb-NO"/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 i="0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nb-NO" sz="1200" b="0" i="0" strike="noStrik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</a:t>
            </a:r>
            <a:r>
              <a:rPr lang="nb-NO" sz="1200" b="0" i="0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derfor utviklet en mal for verdibergingsplan</a:t>
            </a:r>
            <a:r>
              <a:rPr lang="nb-NO" sz="1200" i="0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nb-NO" sz="1200" b="0" i="0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Malen</a:t>
            </a:r>
            <a:r>
              <a:rPr lang="nb-NO"/>
              <a:t> er</a:t>
            </a:r>
            <a:r>
              <a:rPr lang="nb-NO" sz="1200" b="0" i="0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/>
              <a:t>lansert nasjonalt,</a:t>
            </a:r>
            <a:r>
              <a:rPr lang="nb-NO" sz="1200" b="0" i="0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både til kulturminneforvaltning og redningstjeneste.</a:t>
            </a:r>
            <a:endParaRPr lang="nb-NO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nb-NO" b="1">
                <a:cs typeface="Calibri"/>
              </a:rPr>
              <a:t>Utfyllende informasjon:</a:t>
            </a:r>
            <a:endParaRPr lang="nb-NO" sz="1200" b="0" i="0" strike="noStrike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nb-NO" sz="1200" b="0">
                <a:solidFill>
                  <a:srgbClr val="444444"/>
                </a:solidFill>
                <a:effectLst/>
              </a:rPr>
              <a:t>Bygningsbrann Toppåsen skole på Holmlia i Oslo 2017. </a:t>
            </a:r>
            <a:endParaRPr lang="nb-NO">
              <a:solidFill>
                <a:srgbClr val="000000"/>
              </a:solidFill>
            </a:endParaRPr>
          </a:p>
          <a:p>
            <a:pPr marL="285750" marR="0" lvl="0" indent="-28575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b-NO" sz="1200" b="0">
                <a:solidFill>
                  <a:srgbClr val="444444"/>
                </a:solidFill>
                <a:effectLst/>
              </a:rPr>
              <a:t>Gymsalen og deler av en tilstøtende bygning brant ned, mens rundt halvparten av bygningen og noe kunst ble berget av brannvesenet.</a:t>
            </a:r>
            <a:endParaRPr lang="nb-NO" sz="1200"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="0" i="0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7458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nb-NO"/>
              <a:t>Eiere og forvaltere av verdiene er ansvarlige og </a:t>
            </a:r>
            <a:r>
              <a:rPr lang="nb-NO" baseline="0"/>
              <a:t>har nødvendig kunnskap og </a:t>
            </a:r>
            <a:r>
              <a:rPr lang="nb-NO"/>
              <a:t>bør være de som utformer planen.</a:t>
            </a:r>
          </a:p>
          <a:p>
            <a:pPr marL="285750" indent="-285750">
              <a:buFont typeface="Arial"/>
              <a:buChar char="•"/>
            </a:pPr>
            <a:r>
              <a:rPr lang="nb-NO"/>
              <a:t>Når en virksomhet lager en verdibergingsplan, bør de ha en </a:t>
            </a:r>
            <a:r>
              <a:rPr lang="nb-NO" b="1"/>
              <a:t>dialog med lokalt brannvesen</a:t>
            </a:r>
            <a:r>
              <a:rPr lang="nb-NO"/>
              <a:t>. Det er brannvesenet som skal bruke planen ved en hendelse, og informasjon</a:t>
            </a:r>
            <a:r>
              <a:rPr lang="nb-NO" baseline="0"/>
              <a:t> og instruks må være tilpasset og forståelig for dem.</a:t>
            </a:r>
            <a:endParaRPr lang="nb-NO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/>
              <a:t>Eier og forvalter har ansvaret for at verdibergingsplanen er oppdatert og tilgjengelig for brannvesenet, både i utskrift og eventuell digital versjon. Virksomheten må altså ha rutiner for dette.</a:t>
            </a:r>
            <a:endParaRPr lang="nb-NO">
              <a:cs typeface="Calibri"/>
            </a:endParaRP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2666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nb-NO"/>
              <a:t>Informasjon 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et oppsett som brannvesenets innsatspersonell er kjent med, slik at mannskapene har forutsetninger for å gjøre en best mulig jobb.</a:t>
            </a:r>
            <a:endParaRPr lang="nb-NO"/>
          </a:p>
          <a:p>
            <a:pPr marL="285750" indent="-285750">
              <a:buFont typeface="Arial"/>
              <a:buChar char="•"/>
            </a:pPr>
            <a:r>
              <a:rPr lang="nb-NO" b="1"/>
              <a:t>Informasjon med ulike detaljeringsgrad rettet til de ulike nivåene i brannvesenets hierarki </a:t>
            </a:r>
            <a:r>
              <a:rPr lang="nb-NO"/>
              <a:t>på et skadested. </a:t>
            </a:r>
            <a:endParaRPr lang="nb-NO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Dersom objektet er så stort at det at det kan bli sektorisert fysisk ved en innsats, lages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/>
              <a:t>planen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</a:t>
            </a:r>
            <a:r>
              <a:rPr lang="nb-NO"/>
              <a:t>underseksjoner (f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.eks. etasjer, fløyer, </a:t>
            </a:r>
            <a:r>
              <a:rPr lang="nb-NO"/>
              <a:t>ulike bygg). Hver seksjon skal da ha </a:t>
            </a:r>
            <a:r>
              <a:rPr lang="nb-NO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prioriteringsliste og plantegning.</a:t>
            </a:r>
            <a:endParaRPr lang="nb-NO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Bergingskortene skal brukes av røykdykkere, og gir utfyllende instruks for berging og sikring</a:t>
            </a:r>
            <a:r>
              <a:rPr lang="nb-NO"/>
              <a:t>.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9103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="1">
                <a:cs typeface="Calibri"/>
              </a:rPr>
              <a:t>Utfyllende informasjon:</a:t>
            </a:r>
          </a:p>
          <a:p>
            <a:pPr marL="171450" indent="-171450">
              <a:buFont typeface="Arial"/>
              <a:buChar char="•"/>
            </a:pPr>
            <a:r>
              <a:rPr lang="nb-NO"/>
              <a:t>Det astronomiske observatorium ble bygget av Universitetet i Oslo i 1831-33. </a:t>
            </a:r>
            <a:endParaRPr lang="nb-NO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nb-NO"/>
              <a:t>Tårnet har kikkert og tak som kan åpnes og dreies.</a:t>
            </a:r>
            <a:endParaRPr lang="nb-NO">
              <a:cs typeface="Calibri" panose="020F0502020204030204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8BC888-A174-4BB0-B95B-F1A47430E0D0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9673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1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7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135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59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7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59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6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0231F5B-AFB8-4B98-A9EE-88D122B1C3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C3C3CC0-986C-437C-BD59-18BED7F61C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FA6129C-8CF5-466C-860A-85A4B7420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80B747-40BF-4B15-978A-BD1BB88D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0054E2D-FB1D-44BF-975B-78C5826E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4433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D06D34-E50E-4D3C-877E-5839D1B40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19FF877-7DC4-442B-8AFA-0742A74C7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5C5703D-82C7-445C-9B7D-18572E24E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D9884E8-46BC-402E-A7EF-68FE318CF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BAE6D18-722B-4002-A791-15C4D491C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45980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EF7587-FF51-42AB-BE59-B50073D86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F6DD738-806C-4C33-9F8A-0529C4757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8764CD4-1CAE-4765-9A43-54ECB66D9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F19B462-DD2D-4249-A4CA-082CAA86A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AA817D-22BA-42A1-96CD-404B54ABA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5054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18396EE-C0F5-4964-A6BB-41B2563FF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9B73B83-5DA2-4530-912C-09E3CE53F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40FFF9D-E0FB-4BED-BD6B-C10CFDB89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BAB2E03-E527-4BED-A96C-13DAB7D05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C31D8DB-21D8-4ECB-8B48-60B7EAE12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C048D1E6-41AC-4DE0-BEFE-BB23EA94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3077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7F7F7F"/>
              </a:buClr>
              <a:defRPr/>
            </a:lvl2pPr>
            <a:lvl3pPr>
              <a:defRPr sz="1000"/>
            </a:lvl3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1032000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D0C35A-519F-4B43-9591-535061AD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2C01C9-3AA6-40E7-B35B-C2BEBE4647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C407413-51D4-40D2-A201-9E9A820AB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530DE68-946D-4417-9C72-FB17A9F552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E7AACEC-B68D-4462-8C38-E3A7E1138F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762851D3-ADA8-4B81-8A3D-41C4BAC35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E90DA9E2-9C1B-47E2-B167-F5A1E84E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71F1765-65F7-4CDC-8674-FC2530A4B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45671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13236BC-F378-45E1-883D-0F50CF67B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C85927C5-3A5B-493B-86B6-8E36349DC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1A86B69-7018-41A3-AEC9-E9D0B81A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269FA6E-6E04-4AF1-9253-FECF9B99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81841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1E7C30-54B2-4FC2-8621-16B89DF50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22A7F7D-F987-45F4-A3C2-349994E77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93B8AFF-9B1B-462C-BA15-168388B7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4559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BEC82F-A9CA-482F-B712-91656D19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A69E449-D75F-44B2-A8E0-CDAC263B3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BC2F521-375B-419D-A2F5-AF167631A7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093EC9C-6B40-4B83-9E5F-9D3B112D5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896DFFD-4B84-44CD-8B66-07D0546D7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5684215-1C2D-4481-9B40-A5BF3589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61930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CE00AF2-7FD0-4362-8F55-E63EC65D8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1B10D9-D472-4E3B-8BF6-E4C82AE21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5AF8DE7-74CE-41AC-85B3-11B0443B5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435E95D-BF89-491B-A19F-C9DBBCDD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E5C6784-2307-47E0-8BBB-30EE6C548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EF43A6B-56AB-4488-854D-3CC1C6DA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9219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116890-59EA-40C5-B666-E5B1B99B3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A03C390C-DD70-40B7-AF54-610C16EED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03BB942-77FC-462F-A787-4E5DAEC8F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7B812B0-581D-4480-9991-FFE98A66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21FA9B-DF29-44B8-887B-833E38C9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5061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55CED7F4-AED1-46A6-86AB-F014B00D83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0AB6686-BBE3-4F43-9229-1A8926909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DBED673-AA1A-4D8B-B1C1-4F0A99706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3A7EDF5-4095-4A33-9EC7-8773EF530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0E5BF61-8A01-41C1-A859-3A27FC02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99769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ysbilde for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968E4E27-8252-244D-A7AB-2BEF6FAE7E7A}"/>
              </a:ext>
            </a:extLst>
          </p:cNvPr>
          <p:cNvSpPr/>
          <p:nvPr userDrawn="1"/>
        </p:nvSpPr>
        <p:spPr>
          <a:xfrm>
            <a:off x="100361" y="5820937"/>
            <a:ext cx="1438507" cy="959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2183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innho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908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9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30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438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000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8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58541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0" r:id="rId2"/>
    <p:sldLayoutId id="2147483716" r:id="rId3"/>
    <p:sldLayoutId id="21474837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CF0B2C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F0B2C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A0A0A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43BDC-0553-40FA-A4DB-EDAAA606CFF6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AD569-83DD-4E5B-AF97-63825DE45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19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D85D6843-0C25-49CA-A65B-77DE00E2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0E6799-70A5-4162-8709-288BB7141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8646C4-F9F2-43B0-8FBB-24ADF775F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9E305-F984-4355-A053-FC182A0A64DD}" type="datetimeFigureOut">
              <a:rPr lang="nb-NO" smtClean="0"/>
              <a:t>17.01.2023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6C7A92-1976-4DFC-80CB-1D39832A5A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88E7E5E-0025-43B3-8036-4203FF7C4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6DF5E-AD80-44D4-B54F-41BD3D4724C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541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lo.kommune.no/brannvern-ildsted-og-feiing/verdibergingsplan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ka.no/kirkebyggmal/article/1579307" TargetMode="Externa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/>
        </p:nvSpPr>
        <p:spPr>
          <a:xfrm>
            <a:off x="0" y="0"/>
            <a:ext cx="12177010" cy="6874857"/>
          </a:xfrm>
          <a:prstGeom prst="rect">
            <a:avLst/>
          </a:prstGeom>
          <a:solidFill>
            <a:srgbClr val="00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6" name="Bilde 5" descr="Et bilde som inneholder person, utendørs&#10;&#10;Automatisk generert beskrivelse">
            <a:extLst>
              <a:ext uri="{FF2B5EF4-FFF2-40B4-BE49-F238E27FC236}">
                <a16:creationId xmlns:a16="http://schemas.microsoft.com/office/drawing/2014/main" id="{127C3CD6-8336-4F7C-A6A4-DAB4618CF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/>
          <a:stretch/>
        </p:blipFill>
        <p:spPr>
          <a:xfrm>
            <a:off x="5836356" y="-52"/>
            <a:ext cx="8675866" cy="6874857"/>
          </a:xfrm>
          <a:prstGeom prst="rect">
            <a:avLst/>
          </a:prstGeom>
        </p:spPr>
      </p:pic>
      <p:sp>
        <p:nvSpPr>
          <p:cNvPr id="14" name="TekstSylinder 13"/>
          <p:cNvSpPr txBox="1"/>
          <p:nvPr/>
        </p:nvSpPr>
        <p:spPr>
          <a:xfrm>
            <a:off x="9844277" y="6611779"/>
            <a:ext cx="23477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Foto:  Brann- og redningsetaten, Oslo </a:t>
            </a:r>
          </a:p>
        </p:txBody>
      </p:sp>
      <p:pic>
        <p:nvPicPr>
          <p:cNvPr id="13" name="Bild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726" y="2455653"/>
            <a:ext cx="3311294" cy="2790138"/>
          </a:xfrm>
          <a:prstGeom prst="rect">
            <a:avLst/>
          </a:prstGeom>
          <a:solidFill>
            <a:srgbClr val="000013"/>
          </a:solidFill>
        </p:spPr>
      </p:pic>
      <p:sp>
        <p:nvSpPr>
          <p:cNvPr id="17" name="TekstSylinder 16"/>
          <p:cNvSpPr txBox="1"/>
          <p:nvPr/>
        </p:nvSpPr>
        <p:spPr>
          <a:xfrm>
            <a:off x="889561" y="5640302"/>
            <a:ext cx="4239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000">
                <a:solidFill>
                  <a:schemeClr val="bg1"/>
                </a:solidFill>
              </a:rPr>
              <a:t>Anne Bjørke, Bergen Brannvesen</a:t>
            </a:r>
          </a:p>
          <a:p>
            <a:pPr algn="ctr"/>
            <a:r>
              <a:rPr lang="nb-NO" sz="1000">
                <a:solidFill>
                  <a:schemeClr val="bg1"/>
                </a:solidFill>
              </a:rPr>
              <a:t>Susanna Björklöf, Oslo brann- og redningsetat</a:t>
            </a:r>
          </a:p>
          <a:p>
            <a:pPr algn="ctr"/>
            <a:r>
              <a:rPr lang="nb-NO" sz="1000">
                <a:solidFill>
                  <a:schemeClr val="bg1"/>
                </a:solidFill>
              </a:rPr>
              <a:t>Anne Lundesgaard Komnæs, Oslo brann- og redningsetat</a:t>
            </a:r>
          </a:p>
          <a:p>
            <a:pPr algn="ctr"/>
            <a:endParaRPr lang="nb-NO" sz="1000">
              <a:solidFill>
                <a:schemeClr val="bg1"/>
              </a:solidFill>
            </a:endParaRPr>
          </a:p>
          <a:p>
            <a:pPr algn="ctr"/>
            <a:r>
              <a:rPr lang="nb-NO" sz="1000">
                <a:solidFill>
                  <a:schemeClr val="bg1"/>
                </a:solidFill>
              </a:rPr>
              <a:t>Versjon 1. Januar 2023</a:t>
            </a:r>
          </a:p>
          <a:p>
            <a:pPr algn="ctr"/>
            <a:endParaRPr lang="nb-NO" sz="1000">
              <a:solidFill>
                <a:srgbClr val="FFC000"/>
              </a:solidFill>
            </a:endParaRPr>
          </a:p>
        </p:txBody>
      </p:sp>
      <p:sp>
        <p:nvSpPr>
          <p:cNvPr id="19" name="Tittel 1"/>
          <p:cNvSpPr txBox="1">
            <a:spLocks/>
          </p:cNvSpPr>
          <p:nvPr/>
        </p:nvSpPr>
        <p:spPr>
          <a:xfrm>
            <a:off x="-5810" y="452967"/>
            <a:ext cx="6030366" cy="1938992"/>
          </a:xfrm>
          <a:prstGeom prst="rect">
            <a:avLst/>
          </a:prstGeom>
        </p:spPr>
        <p:txBody>
          <a:bodyPr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4000">
                <a:solidFill>
                  <a:srgbClr val="FFC000"/>
                </a:solidFill>
                <a:latin typeface="+mn-lt"/>
              </a:rPr>
              <a:t>Verdiberging av </a:t>
            </a:r>
          </a:p>
          <a:p>
            <a:pPr algn="ctr"/>
            <a:r>
              <a:rPr lang="nb-NO" sz="4000">
                <a:solidFill>
                  <a:srgbClr val="FFC000"/>
                </a:solidFill>
                <a:latin typeface="+mn-lt"/>
              </a:rPr>
              <a:t>kulturhistoriske bygg og gjenstander</a:t>
            </a:r>
          </a:p>
        </p:txBody>
      </p:sp>
    </p:spTree>
    <p:extLst>
      <p:ext uri="{BB962C8B-B14F-4D97-AF65-F5344CB8AC3E}">
        <p14:creationId xmlns:p14="http://schemas.microsoft.com/office/powerpoint/2010/main" val="213306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tel 3">
            <a:extLst>
              <a:ext uri="{FF2B5EF4-FFF2-40B4-BE49-F238E27FC236}">
                <a16:creationId xmlns:a16="http://schemas.microsoft.com/office/drawing/2014/main" id="{5B799F2A-439C-4B53-9918-A11D2045355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931430" cy="1958138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Hvordan ser en </a:t>
            </a:r>
            <a:b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verdibergingsplan ut?</a:t>
            </a:r>
          </a:p>
        </p:txBody>
      </p:sp>
      <p:sp>
        <p:nvSpPr>
          <p:cNvPr id="28" name="Plassholder for innhold 2">
            <a:extLst>
              <a:ext uri="{FF2B5EF4-FFF2-40B4-BE49-F238E27FC236}">
                <a16:creationId xmlns:a16="http://schemas.microsoft.com/office/drawing/2014/main" id="{B1075EAD-AF01-4BA6-B716-BC28974EA27D}"/>
              </a:ext>
            </a:extLst>
          </p:cNvPr>
          <p:cNvSpPr txBox="1">
            <a:spLocks/>
          </p:cNvSpPr>
          <p:nvPr/>
        </p:nvSpPr>
        <p:spPr>
          <a:xfrm>
            <a:off x="0" y="1958138"/>
            <a:ext cx="6182000" cy="3441281"/>
          </a:xfrm>
          <a:prstGeom prst="rect">
            <a:avLst/>
          </a:prstGeom>
        </p:spPr>
        <p:txBody>
          <a:bodyPr vert="horz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Verdibergingsplanen skrives ut enkeltsidig i liggende A3-format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Sidene lamineres og settes inn i en perm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Seksjonene i permen deles opp med fliker</a:t>
            </a:r>
          </a:p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Sidene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kan plukkes ut og fordeles til de som har ulike funksjoner og oppgaver i en </a:t>
            </a:r>
            <a:r>
              <a:rPr lang="nb-NO">
                <a:solidFill>
                  <a:srgbClr val="000000"/>
                </a:solidFill>
              </a:rPr>
              <a:t>innsats</a:t>
            </a:r>
            <a:endParaRPr lang="nb-NO">
              <a:solidFill>
                <a:srgbClr val="000000"/>
              </a:solidFill>
              <a:cs typeface="Calibri"/>
            </a:endParaRPr>
          </a:p>
          <a:p>
            <a:pPr>
              <a:buClr>
                <a:srgbClr val="CF0B2C"/>
              </a:buClr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Det er mulig å lage en navigerbar digital utgave i </a:t>
            </a:r>
            <a:r>
              <a:rPr kumimoji="0" lang="nb-NO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pdf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29" name="Bilde 28">
            <a:extLst>
              <a:ext uri="{FF2B5EF4-FFF2-40B4-BE49-F238E27FC236}">
                <a16:creationId xmlns:a16="http://schemas.microsoft.com/office/drawing/2014/main" id="{DFD79687-B936-4E89-9489-21FDDCE6AC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2360" y="858521"/>
            <a:ext cx="6868160" cy="51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51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e 16">
            <a:extLst>
              <a:ext uri="{FF2B5EF4-FFF2-40B4-BE49-F238E27FC236}">
                <a16:creationId xmlns:a16="http://schemas.microsoft.com/office/drawing/2014/main" id="{9BB65306-D58C-47C1-AFB5-A32B6F9DAF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260" y="-145183"/>
            <a:ext cx="6008498" cy="7267519"/>
          </a:xfrm>
          <a:prstGeom prst="rect">
            <a:avLst/>
          </a:prstGeom>
        </p:spPr>
      </p:pic>
      <p:sp>
        <p:nvSpPr>
          <p:cNvPr id="18" name="Tittel 3">
            <a:extLst>
              <a:ext uri="{FF2B5EF4-FFF2-40B4-BE49-F238E27FC236}">
                <a16:creationId xmlns:a16="http://schemas.microsoft.com/office/drawing/2014/main" id="{AF0A22E6-D989-4319-885D-F6F59482870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008688" cy="1835027"/>
          </a:xfrm>
        </p:spPr>
        <p:txBody>
          <a:bodyPr lIns="720000" tIns="720000" rIns="360000" bIns="0">
            <a:spAutoFit/>
          </a:bodyPr>
          <a:lstStyle/>
          <a:p>
            <a:r>
              <a:rPr lang="nb-NO">
                <a:latin typeface="+mn-lt"/>
              </a:rPr>
              <a:t>Hvor oppbevares en verdibergingsplan?</a:t>
            </a:r>
          </a:p>
        </p:txBody>
      </p:sp>
      <p:sp>
        <p:nvSpPr>
          <p:cNvPr id="19" name="Plassholder for innhold 2">
            <a:extLst>
              <a:ext uri="{FF2B5EF4-FFF2-40B4-BE49-F238E27FC236}">
                <a16:creationId xmlns:a16="http://schemas.microsoft.com/office/drawing/2014/main" id="{41612C21-6F8B-4807-8E0B-4319371A06CA}"/>
              </a:ext>
            </a:extLst>
          </p:cNvPr>
          <p:cNvSpPr txBox="1">
            <a:spLocks/>
          </p:cNvSpPr>
          <p:nvPr/>
        </p:nvSpPr>
        <p:spPr>
          <a:xfrm>
            <a:off x="190" y="1835027"/>
            <a:ext cx="6008498" cy="4754461"/>
          </a:xfrm>
          <a:prstGeom prst="rect">
            <a:avLst/>
          </a:prstGeom>
        </p:spPr>
        <p:txBody>
          <a:bodyPr lIns="720000" tIns="360000" rIns="36000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B2C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0A0A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Et fysisk eksemplar av verdibergingsplanen skal oppbevares i objektet</a:t>
            </a:r>
          </a:p>
          <a:p>
            <a:r>
              <a:rPr lang="nb-NO"/>
              <a:t>I tillegg kan ekstra eksemplar ligge andre hensiktsmessige steder</a:t>
            </a:r>
            <a:endParaRPr lang="nb-NO">
              <a:cs typeface="Calibri"/>
            </a:endParaRPr>
          </a:p>
          <a:p>
            <a:r>
              <a:rPr lang="nb-NO">
                <a:cs typeface="Calibri"/>
              </a:rPr>
              <a:t>Eier og forvalter må vurdere sikkerheten – en slik plan bør ikke komme uvedkommende i hende</a:t>
            </a:r>
            <a:endParaRPr lang="nb-NO">
              <a:ea typeface="Calibri"/>
              <a:cs typeface="Calibri"/>
            </a:endParaRPr>
          </a:p>
          <a:p>
            <a:r>
              <a:rPr lang="nb-NO"/>
              <a:t>Opplysning om at det finnes verdibergingsplan i et objekt og hvor den oppbevares legges inn på adressen til objektet i 110-sentralen, og vises ved alarm</a:t>
            </a:r>
          </a:p>
          <a:p>
            <a:r>
              <a:rPr lang="nb-NO"/>
              <a:t>Om 110-sentralen også har lagret en </a:t>
            </a:r>
            <a:r>
              <a:rPr lang="nb-NO" err="1"/>
              <a:t>pdf</a:t>
            </a:r>
            <a:r>
              <a:rPr lang="nb-NO"/>
              <a:t> av planen, kan den åpnes av mannskapet på vei ut til en hendelse</a:t>
            </a:r>
            <a:endParaRPr lang="nb-NO" i="1">
              <a:cs typeface="Calibri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BBF5E39E-3F0B-4276-84CD-66B9D6FBD38A}"/>
              </a:ext>
            </a:extLst>
          </p:cNvPr>
          <p:cNvSpPr txBox="1"/>
          <p:nvPr/>
        </p:nvSpPr>
        <p:spPr>
          <a:xfrm>
            <a:off x="10884428" y="6611779"/>
            <a:ext cx="13075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chemeClr val="tx2"/>
                </a:solidFill>
              </a:rPr>
              <a:t>Foto: Jan Olav Røang</a:t>
            </a:r>
          </a:p>
        </p:txBody>
      </p:sp>
    </p:spTree>
    <p:extLst>
      <p:ext uri="{BB962C8B-B14F-4D97-AF65-F5344CB8AC3E}">
        <p14:creationId xmlns:p14="http://schemas.microsoft.com/office/powerpoint/2010/main" val="153980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3">
            <a:extLst>
              <a:ext uri="{FF2B5EF4-FFF2-40B4-BE49-F238E27FC236}">
                <a16:creationId xmlns:a16="http://schemas.microsoft.com/office/drawing/2014/main" id="{EA91FB31-1B6B-4593-BF2F-428AE62235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385175" cy="1835027"/>
          </a:xfrm>
        </p:spPr>
        <p:txBody>
          <a:bodyPr lIns="720000" tIns="720000" rIns="360000" bIns="0">
            <a:spAutoFit/>
          </a:bodyPr>
          <a:lstStyle/>
          <a:p>
            <a:r>
              <a:rPr lang="nb-NO"/>
              <a:t>Hva er viktig for </a:t>
            </a:r>
            <a:br>
              <a:rPr lang="nb-NO"/>
            </a:br>
            <a:r>
              <a:rPr lang="nb-NO"/>
              <a:t>brannvesenet?</a:t>
            </a:r>
          </a:p>
        </p:txBody>
      </p:sp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320DC13F-A68D-45F3-B9F0-2C6EBC97F483}"/>
              </a:ext>
            </a:extLst>
          </p:cNvPr>
          <p:cNvSpPr txBox="1">
            <a:spLocks/>
          </p:cNvSpPr>
          <p:nvPr/>
        </p:nvSpPr>
        <p:spPr>
          <a:xfrm>
            <a:off x="0" y="1835027"/>
            <a:ext cx="5208444" cy="3967066"/>
          </a:xfrm>
          <a:prstGeom prst="rect">
            <a:avLst/>
          </a:prstGeom>
        </p:spPr>
        <p:txBody>
          <a:bodyPr lIns="720000" tIns="360000" rIns="36000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B2C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0A0A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Inndeling og hierarki ut ifra objektets kompleksitet og brannvesenets organisering ved innsats</a:t>
            </a:r>
          </a:p>
          <a:p>
            <a:r>
              <a:rPr lang="nb-NO"/>
              <a:t>Lik oppbygging </a:t>
            </a:r>
            <a:endParaRPr lang="nb-NO">
              <a:cs typeface="Calibri"/>
            </a:endParaRPr>
          </a:p>
          <a:p>
            <a:r>
              <a:rPr lang="nb-NO"/>
              <a:t>Lik grafikk og symbolbruk</a:t>
            </a:r>
            <a:endParaRPr lang="nb-NO">
              <a:cs typeface="Calibri"/>
            </a:endParaRPr>
          </a:p>
          <a:p>
            <a:r>
              <a:rPr lang="nb-NO"/>
              <a:t>Lett å forstå</a:t>
            </a:r>
          </a:p>
          <a:p>
            <a:r>
              <a:rPr lang="nb-NO"/>
              <a:t>Lett å få oversikt</a:t>
            </a:r>
            <a:endParaRPr lang="nb-NO">
              <a:cs typeface="Calibri"/>
            </a:endParaRPr>
          </a:p>
          <a:p>
            <a:r>
              <a:rPr lang="nb-NO"/>
              <a:t>Enkel begrepsbruk</a:t>
            </a:r>
            <a:endParaRPr lang="nb-NO">
              <a:cs typeface="Calibri"/>
            </a:endParaRPr>
          </a:p>
          <a:p>
            <a:r>
              <a:rPr lang="nb-NO"/>
              <a:t>Lite tekst – heller symbol</a:t>
            </a:r>
            <a:endParaRPr lang="nb-NO">
              <a:cs typeface="Calibri"/>
            </a:endParaRPr>
          </a:p>
          <a:p>
            <a:pPr lvl="3"/>
            <a:endParaRPr lang="nb-NO" sz="200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5D9B4ED5-A0B0-42CA-BE22-5C45FBF16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2" r="28276"/>
          <a:stretch/>
        </p:blipFill>
        <p:spPr>
          <a:xfrm>
            <a:off x="6156434" y="0"/>
            <a:ext cx="6035566" cy="685800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EB19A988-4C01-4749-8D8B-A05604BDA39F}"/>
              </a:ext>
            </a:extLst>
          </p:cNvPr>
          <p:cNvSpPr txBox="1"/>
          <p:nvPr/>
        </p:nvSpPr>
        <p:spPr>
          <a:xfrm>
            <a:off x="6156434" y="6611779"/>
            <a:ext cx="3140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nb-NO" sz="1000" dirty="0">
                <a:solidFill>
                  <a:schemeClr val="tx2"/>
                </a:solidFill>
              </a:rPr>
              <a:t>Foto: Linn-Kristin Storvik, Brann- og redningsetaten, Oslo</a:t>
            </a:r>
          </a:p>
        </p:txBody>
      </p:sp>
    </p:spTree>
    <p:extLst>
      <p:ext uri="{BB962C8B-B14F-4D97-AF65-F5344CB8AC3E}">
        <p14:creationId xmlns:p14="http://schemas.microsoft.com/office/powerpoint/2010/main" val="1821358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3">
            <a:extLst>
              <a:ext uri="{FF2B5EF4-FFF2-40B4-BE49-F238E27FC236}">
                <a16:creationId xmlns:a16="http://schemas.microsoft.com/office/drawing/2014/main" id="{BFF1D223-EC29-449B-AA75-74A87CCEEB44}"/>
              </a:ext>
            </a:extLst>
          </p:cNvPr>
          <p:cNvSpPr txBox="1">
            <a:spLocks/>
          </p:cNvSpPr>
          <p:nvPr/>
        </p:nvSpPr>
        <p:spPr>
          <a:xfrm>
            <a:off x="0" y="-50035"/>
            <a:ext cx="4874178" cy="1342584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Hva vil vi oppnå?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FD254D69-D222-4B52-BFD9-7587A1F89BAD}"/>
              </a:ext>
            </a:extLst>
          </p:cNvPr>
          <p:cNvSpPr txBox="1">
            <a:spLocks/>
          </p:cNvSpPr>
          <p:nvPr/>
        </p:nvSpPr>
        <p:spPr>
          <a:xfrm>
            <a:off x="-1" y="1292549"/>
            <a:ext cx="5514085" cy="4595443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Prioritering er gjort </a:t>
            </a: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før 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situasjonen oppstår av de som kjenner verdiene best.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Brannvesenet skal enkelt forstå </a:t>
            </a: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hva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og </a:t>
            </a:r>
            <a:r>
              <a:rPr kumimoji="0" lang="nb-NO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hvordan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de skal forsøke å berge</a:t>
            </a:r>
            <a:r>
              <a:rPr kumimoji="0" lang="nb-NO" b="0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og 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sikre.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Prosessen vil gjøre eier og forvalter mer bevisst på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575945" lvl="2" indent="-179705">
              <a:buClr>
                <a:schemeClr val="accent1"/>
              </a:buClr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hva de har og hvilke verdier som er viktigst å sikre</a:t>
            </a:r>
            <a:r>
              <a:rPr lang="nb-NO" sz="1800">
                <a:solidFill>
                  <a:srgbClr val="000000"/>
                </a:solidFill>
              </a:rPr>
              <a:t> </a:t>
            </a:r>
            <a:endParaRPr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575945" lvl="2" indent="-179705">
              <a:buClr>
                <a:schemeClr val="accent1"/>
              </a:buClr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hvilke tiltak som kan gjøres lokalt for å bedre sikringen mot brann- og vannskader</a:t>
            </a:r>
            <a:endParaRPr lang="nb-NO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pic>
        <p:nvPicPr>
          <p:cNvPr id="20" name="Bilde 19" descr="Et bilde som inneholder flere&#10;&#10;Automatisk generert beskrivelse">
            <a:extLst>
              <a:ext uri="{FF2B5EF4-FFF2-40B4-BE49-F238E27FC236}">
                <a16:creationId xmlns:a16="http://schemas.microsoft.com/office/drawing/2014/main" id="{FD070300-8AE6-4AB4-995C-A1C45903F2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/>
          <a:stretch/>
        </p:blipFill>
        <p:spPr>
          <a:xfrm>
            <a:off x="5514085" y="0"/>
            <a:ext cx="8552400" cy="6858000"/>
          </a:xfrm>
          <a:prstGeom prst="rect">
            <a:avLst/>
          </a:prstGeom>
        </p:spPr>
      </p:pic>
      <p:sp>
        <p:nvSpPr>
          <p:cNvPr id="5" name="TekstSylinder 4">
            <a:extLst>
              <a:ext uri="{FF2B5EF4-FFF2-40B4-BE49-F238E27FC236}">
                <a16:creationId xmlns:a16="http://schemas.microsoft.com/office/drawing/2014/main" id="{E8BB78E2-2C1A-4274-96D8-F36AD0D8350D}"/>
              </a:ext>
            </a:extLst>
          </p:cNvPr>
          <p:cNvSpPr txBox="1"/>
          <p:nvPr/>
        </p:nvSpPr>
        <p:spPr>
          <a:xfrm>
            <a:off x="9482902" y="6611779"/>
            <a:ext cx="2709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rgbClr val="FFFFFF">
                    <a:lumMod val="75000"/>
                  </a:srgbClr>
                </a:solidFill>
              </a:rPr>
              <a:t>Foto: Jørgen Lie , Brann- og redningsetaten, Oslo</a:t>
            </a:r>
          </a:p>
        </p:txBody>
      </p:sp>
    </p:spTree>
    <p:extLst>
      <p:ext uri="{BB962C8B-B14F-4D97-AF65-F5344CB8AC3E}">
        <p14:creationId xmlns:p14="http://schemas.microsoft.com/office/powerpoint/2010/main" val="188758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8CD09C29-EFF9-4A85-95CF-BBE85F2D3F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532168"/>
              </p:ext>
            </p:extLst>
          </p:nvPr>
        </p:nvGraphicFramePr>
        <p:xfrm>
          <a:off x="6808002" y="1546904"/>
          <a:ext cx="5307066" cy="2026920"/>
        </p:xfrm>
        <a:graphic>
          <a:graphicData uri="http://schemas.openxmlformats.org/drawingml/2006/table">
            <a:tbl>
              <a:tblPr firstRow="1" bandRow="1"/>
              <a:tblGrid>
                <a:gridCol w="5307066">
                  <a:extLst>
                    <a:ext uri="{9D8B030D-6E8A-4147-A177-3AD203B41FA5}">
                      <a16:colId xmlns:a16="http://schemas.microsoft.com/office/drawing/2014/main" val="3115937456"/>
                    </a:ext>
                  </a:extLst>
                </a:gridCol>
              </a:tblGrid>
              <a:tr h="247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Innhold rettet til i</a:t>
                      </a:r>
                      <a:r>
                        <a:rPr lang="nb-NO" sz="1200" b="1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nnsatsleder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B2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38843"/>
                  </a:ext>
                </a:extLst>
              </a:tr>
              <a:tr h="1124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Oversikt over hele objektet med informasjon for å organisere innsatsen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prioriteringsliste </a:t>
                      </a:r>
                      <a:r>
                        <a:rPr lang="nb-NO" sz="1200" u="none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 alle prioriterte verdier i objektet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 u="none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plantegninger over alle seksjoner </a:t>
                      </a: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og etasjer med plassering av verdier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situasjonsplan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kontaktliste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informasjon om lokale ressurser og tilrettelegging, som </a:t>
                      </a:r>
                      <a:r>
                        <a:rPr lang="nb-NO" sz="1200" err="1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evakueringssted</a:t>
                      </a: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, hjelpemidler og verktøy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F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5876"/>
                  </a:ext>
                </a:extLst>
              </a:tr>
            </a:tbl>
          </a:graphicData>
        </a:graphic>
      </p:graphicFrame>
      <p:graphicFrame>
        <p:nvGraphicFramePr>
          <p:cNvPr id="9" name="Tabell 8">
            <a:extLst>
              <a:ext uri="{FF2B5EF4-FFF2-40B4-BE49-F238E27FC236}">
                <a16:creationId xmlns:a16="http://schemas.microsoft.com/office/drawing/2014/main" id="{9E939203-1419-4ED0-8804-908158DA0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196567"/>
              </p:ext>
            </p:extLst>
          </p:nvPr>
        </p:nvGraphicFramePr>
        <p:xfrm>
          <a:off x="6808002" y="3713954"/>
          <a:ext cx="5307066" cy="1276852"/>
        </p:xfrm>
        <a:graphic>
          <a:graphicData uri="http://schemas.openxmlformats.org/drawingml/2006/table">
            <a:tbl>
              <a:tblPr firstRow="1" lastRow="1" bandRow="1"/>
              <a:tblGrid>
                <a:gridCol w="5307066">
                  <a:extLst>
                    <a:ext uri="{9D8B030D-6E8A-4147-A177-3AD203B41FA5}">
                      <a16:colId xmlns:a16="http://schemas.microsoft.com/office/drawing/2014/main" val="3115937456"/>
                    </a:ext>
                  </a:extLst>
                </a:gridCol>
              </a:tblGrid>
              <a:tr h="154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>
                          <a:solidFill>
                            <a:schemeClr val="tx2"/>
                          </a:solidFill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Innhold rettet til sektoransvarlige/utrykningsledere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061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38843"/>
                  </a:ext>
                </a:extLst>
              </a:tr>
              <a:tr h="10025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Oversikt av del av objektet med </a:t>
                      </a:r>
                      <a:r>
                        <a:rPr kumimoji="0" lang="nb-NO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uLnTx/>
                          <a:uFillTx/>
                          <a:latin typeface="Calibri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informasjon for å organisere berging i en sektor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prioriteringsliste </a:t>
                      </a:r>
                      <a:r>
                        <a:rPr lang="nb-NO" sz="1200" u="none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over verdier i aktuell etasje eller seksjon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nb-NO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uLnTx/>
                          <a:uFillTx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plantegning over aktuell etasje eller seksjon</a:t>
                      </a:r>
                      <a:endParaRPr lang="nb-NO" sz="1200">
                        <a:effectLst/>
                        <a:latin typeface="+mn-lt"/>
                        <a:ea typeface="Oslo Sans Office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5876"/>
                  </a:ext>
                </a:extLst>
              </a:tr>
            </a:tbl>
          </a:graphicData>
        </a:graphic>
      </p:graphicFrame>
      <p:graphicFrame>
        <p:nvGraphicFramePr>
          <p:cNvPr id="10" name="Tabell 9">
            <a:extLst>
              <a:ext uri="{FF2B5EF4-FFF2-40B4-BE49-F238E27FC236}">
                <a16:creationId xmlns:a16="http://schemas.microsoft.com/office/drawing/2014/main" id="{BB0ACC67-C6BD-46F5-8A06-112F9668B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48659"/>
              </p:ext>
            </p:extLst>
          </p:nvPr>
        </p:nvGraphicFramePr>
        <p:xfrm>
          <a:off x="6808002" y="5132305"/>
          <a:ext cx="5307066" cy="1325880"/>
        </p:xfrm>
        <a:graphic>
          <a:graphicData uri="http://schemas.openxmlformats.org/drawingml/2006/table">
            <a:tbl>
              <a:tblPr firstRow="1" bandRow="1"/>
              <a:tblGrid>
                <a:gridCol w="5307066">
                  <a:extLst>
                    <a:ext uri="{9D8B030D-6E8A-4147-A177-3AD203B41FA5}">
                      <a16:colId xmlns:a16="http://schemas.microsoft.com/office/drawing/2014/main" val="3115937456"/>
                    </a:ext>
                  </a:extLst>
                </a:gridCol>
              </a:tblGrid>
              <a:tr h="2201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 b="1">
                          <a:solidFill>
                            <a:schemeClr val="tx1"/>
                          </a:solidFill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Innhold rettet til r</a:t>
                      </a:r>
                      <a:r>
                        <a:rPr lang="nb-NO" sz="1200" b="1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øykdykkere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3B3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438843"/>
                  </a:ext>
                </a:extLst>
              </a:tr>
              <a:tr h="5675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Oslo Sans Office Norma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Bergingskort for hvert enkelt prioritert verdi med informasjon for å utføre berging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beskrivelse av verdiene </a:t>
                      </a:r>
                      <a:r>
                        <a:rPr kumimoji="0" lang="nb-NO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13"/>
                          </a:solidFill>
                          <a:effectLst/>
                          <a:uLnTx/>
                          <a:uFillTx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med b</a:t>
                      </a: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ilder, mål og vekt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plantegning og oversiktsbilde med plassering </a:t>
                      </a:r>
                    </a:p>
                    <a:p>
                      <a:pPr marL="171450" indent="-171450">
                        <a:spcBef>
                          <a:spcPts val="60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nb-NO" sz="1200">
                          <a:effectLst/>
                          <a:latin typeface="+mn-lt"/>
                          <a:ea typeface="Oslo Sans Office" panose="02000000000000000000" pitchFamily="2" charset="0"/>
                          <a:cs typeface="Times New Roman" panose="02020603050405020304" pitchFamily="18" charset="0"/>
                        </a:rPr>
                        <a:t>instruks for å berge eller sikre</a:t>
                      </a:r>
                    </a:p>
                  </a:txBody>
                  <a:tcPr marL="72000" marR="72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6F4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25876"/>
                  </a:ext>
                </a:extLst>
              </a:tr>
            </a:tbl>
          </a:graphicData>
        </a:graphic>
      </p:graphicFrame>
      <p:sp>
        <p:nvSpPr>
          <p:cNvPr id="13" name="Tittel 3">
            <a:extLst>
              <a:ext uri="{FF2B5EF4-FFF2-40B4-BE49-F238E27FC236}">
                <a16:creationId xmlns:a16="http://schemas.microsoft.com/office/drawing/2014/main" id="{ACD691EF-DA08-4BB4-99F6-4FE692474F8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7451678" cy="1471511"/>
          </a:xfrm>
          <a:prstGeom prst="rect">
            <a:avLst/>
          </a:prstGeom>
        </p:spPr>
        <p:txBody>
          <a:bodyPr vert="horz" wrap="square" lIns="720000" tIns="36000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Verdibergingsplanens inndeling i relasjon til organisering av innsats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E5533C0A-2B04-4738-8D36-FDADBA462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4" y="1600508"/>
            <a:ext cx="5307066" cy="485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6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10EEC-DA4A-4181-ABB5-DD65ABC3BFA7}" type="slidenum">
              <a:rPr kumimoji="0" lang="nb-NO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9180" y="-11238"/>
            <a:ext cx="12182820" cy="6869238"/>
          </a:xfrm>
          <a:prstGeom prst="rect">
            <a:avLst/>
          </a:prstGeom>
          <a:solidFill>
            <a:srgbClr val="00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ittel 3"/>
          <p:cNvSpPr txBox="1">
            <a:spLocks/>
          </p:cNvSpPr>
          <p:nvPr/>
        </p:nvSpPr>
        <p:spPr>
          <a:xfrm>
            <a:off x="832637" y="2468681"/>
            <a:ext cx="9149563" cy="14077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nb-NO" sz="40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Eksempel på verdibergingsplan </a:t>
            </a:r>
            <a:br>
              <a:rPr lang="nb-NO" sz="40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b-NO" sz="400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35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ktangel 42">
            <a:extLst>
              <a:ext uri="{FF2B5EF4-FFF2-40B4-BE49-F238E27FC236}">
                <a16:creationId xmlns:a16="http://schemas.microsoft.com/office/drawing/2014/main" id="{7621B6B8-5AB5-488F-B747-0DDFECB5B4BE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innsatsleder</a:t>
            </a:r>
          </a:p>
        </p:txBody>
      </p:sp>
      <p:pic>
        <p:nvPicPr>
          <p:cNvPr id="44" name="Bilde 43">
            <a:extLst>
              <a:ext uri="{FF2B5EF4-FFF2-40B4-BE49-F238E27FC236}">
                <a16:creationId xmlns:a16="http://schemas.microsoft.com/office/drawing/2014/main" id="{EAFEFAD8-3D30-48EA-A82F-53543588B7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" y="4418611"/>
            <a:ext cx="220205" cy="529031"/>
          </a:xfrm>
          <a:prstGeom prst="rect">
            <a:avLst/>
          </a:prstGeom>
        </p:spPr>
      </p:pic>
      <p:pic>
        <p:nvPicPr>
          <p:cNvPr id="45" name="Plassholder for innhold 5">
            <a:extLst>
              <a:ext uri="{FF2B5EF4-FFF2-40B4-BE49-F238E27FC236}">
                <a16:creationId xmlns:a16="http://schemas.microsoft.com/office/drawing/2014/main" id="{CA8C2E93-E3E3-4AF7-B713-573060DB0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6" y="4418612"/>
            <a:ext cx="219064" cy="529031"/>
          </a:xfrm>
          <a:prstGeom prst="rect">
            <a:avLst/>
          </a:prstGeom>
        </p:spPr>
      </p:pic>
      <p:pic>
        <p:nvPicPr>
          <p:cNvPr id="46" name="Plassholder for innhold 5">
            <a:extLst>
              <a:ext uri="{FF2B5EF4-FFF2-40B4-BE49-F238E27FC236}">
                <a16:creationId xmlns:a16="http://schemas.microsoft.com/office/drawing/2014/main" id="{4B5B5F63-1BBD-47E6-A158-7ACBF14ED6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7" y="1420544"/>
            <a:ext cx="832180" cy="1899363"/>
          </a:xfrm>
          <a:prstGeom prst="rect">
            <a:avLst/>
          </a:prstGeom>
        </p:spPr>
      </p:pic>
      <p:pic>
        <p:nvPicPr>
          <p:cNvPr id="47" name="Plassholder for innhold 6">
            <a:extLst>
              <a:ext uri="{FF2B5EF4-FFF2-40B4-BE49-F238E27FC236}">
                <a16:creationId xmlns:a16="http://schemas.microsoft.com/office/drawing/2014/main" id="{C3E43025-C678-42C9-BEF7-927A2923C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2" y="3689738"/>
            <a:ext cx="221242" cy="505437"/>
          </a:xfrm>
          <a:prstGeom prst="rect">
            <a:avLst/>
          </a:prstGeom>
        </p:spPr>
      </p:pic>
      <p:pic>
        <p:nvPicPr>
          <p:cNvPr id="48" name="Plassholder for innhold 6">
            <a:extLst>
              <a:ext uri="{FF2B5EF4-FFF2-40B4-BE49-F238E27FC236}">
                <a16:creationId xmlns:a16="http://schemas.microsoft.com/office/drawing/2014/main" id="{F6BFD47C-8B19-4679-8ED2-C05E6BA69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5" y="3688713"/>
            <a:ext cx="221242" cy="505437"/>
          </a:xfrm>
          <a:prstGeom prst="rect">
            <a:avLst/>
          </a:prstGeom>
        </p:spPr>
      </p:pic>
      <p:pic>
        <p:nvPicPr>
          <p:cNvPr id="49" name="Bilde 48">
            <a:extLst>
              <a:ext uri="{FF2B5EF4-FFF2-40B4-BE49-F238E27FC236}">
                <a16:creationId xmlns:a16="http://schemas.microsoft.com/office/drawing/2014/main" id="{F7174026-C1BB-4CF9-B87C-4007A7F02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4433281"/>
            <a:ext cx="220205" cy="529031"/>
          </a:xfrm>
          <a:prstGeom prst="rect">
            <a:avLst/>
          </a:prstGeom>
        </p:spPr>
      </p:pic>
      <p:pic>
        <p:nvPicPr>
          <p:cNvPr id="50" name="Plassholder for innhold 5">
            <a:extLst>
              <a:ext uri="{FF2B5EF4-FFF2-40B4-BE49-F238E27FC236}">
                <a16:creationId xmlns:a16="http://schemas.microsoft.com/office/drawing/2014/main" id="{F080919D-F596-4F99-A4F5-2327B54490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0" y="4433282"/>
            <a:ext cx="219064" cy="529031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BFCEE11F-5EED-40FA-ABA9-2BEBF4D955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21" y="0"/>
            <a:ext cx="9613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72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F693D80-3143-4372-9A9D-575E7DD5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7620" y="0"/>
            <a:ext cx="9614380" cy="6858000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D42BE96C-C9D9-49BE-A26F-0B312970A728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innsatsleder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649A1F5-819C-435A-A472-D705CB732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" y="4418611"/>
            <a:ext cx="220205" cy="529031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5ED68F1B-6486-4977-8EB0-E2BD17395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6" y="4418612"/>
            <a:ext cx="219064" cy="529031"/>
          </a:xfrm>
          <a:prstGeom prst="rect">
            <a:avLst/>
          </a:prstGeom>
        </p:spPr>
      </p:pic>
      <p:pic>
        <p:nvPicPr>
          <p:cNvPr id="14" name="Plassholder for innhold 5">
            <a:extLst>
              <a:ext uri="{FF2B5EF4-FFF2-40B4-BE49-F238E27FC236}">
                <a16:creationId xmlns:a16="http://schemas.microsoft.com/office/drawing/2014/main" id="{93BF2D12-BF59-4E7D-8D2F-D25E195C0B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7" y="1420544"/>
            <a:ext cx="832180" cy="1899363"/>
          </a:xfrm>
          <a:prstGeom prst="rect">
            <a:avLst/>
          </a:prstGeom>
        </p:spPr>
      </p:pic>
      <p:pic>
        <p:nvPicPr>
          <p:cNvPr id="15" name="Plassholder for innhold 6">
            <a:extLst>
              <a:ext uri="{FF2B5EF4-FFF2-40B4-BE49-F238E27FC236}">
                <a16:creationId xmlns:a16="http://schemas.microsoft.com/office/drawing/2014/main" id="{0F141DBD-7F0A-43D7-A899-C5FEC6D1FA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2" y="3689738"/>
            <a:ext cx="221242" cy="505437"/>
          </a:xfrm>
          <a:prstGeom prst="rect">
            <a:avLst/>
          </a:prstGeom>
        </p:spPr>
      </p:pic>
      <p:pic>
        <p:nvPicPr>
          <p:cNvPr id="16" name="Plassholder for innhold 6">
            <a:extLst>
              <a:ext uri="{FF2B5EF4-FFF2-40B4-BE49-F238E27FC236}">
                <a16:creationId xmlns:a16="http://schemas.microsoft.com/office/drawing/2014/main" id="{0ECC4144-4CF5-4E87-B91A-552C5B940D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5" y="3688713"/>
            <a:ext cx="221242" cy="50543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6C689DDF-F841-49B7-A50C-67CFF4B9D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4433281"/>
            <a:ext cx="220205" cy="529031"/>
          </a:xfrm>
          <a:prstGeom prst="rect">
            <a:avLst/>
          </a:prstGeom>
        </p:spPr>
      </p:pic>
      <p:pic>
        <p:nvPicPr>
          <p:cNvPr id="18" name="Plassholder for innhold 5">
            <a:extLst>
              <a:ext uri="{FF2B5EF4-FFF2-40B4-BE49-F238E27FC236}">
                <a16:creationId xmlns:a16="http://schemas.microsoft.com/office/drawing/2014/main" id="{C8B064E4-C0DC-4E55-80F0-0CB2FED37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0" y="4433282"/>
            <a:ext cx="219064" cy="52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63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B9D726FA-C028-4DE7-A4ED-15250FAA0439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innsatsleder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26A1D60-8A25-498F-9577-E9BF897DB1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" y="4418611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48836C0F-E995-4C3D-BAC8-1E921E9986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6" y="4418612"/>
            <a:ext cx="219064" cy="529031"/>
          </a:xfrm>
          <a:prstGeom prst="rect">
            <a:avLst/>
          </a:prstGeom>
        </p:spPr>
      </p:pic>
      <p:pic>
        <p:nvPicPr>
          <p:cNvPr id="16" name="Plassholder for innhold 5">
            <a:extLst>
              <a:ext uri="{FF2B5EF4-FFF2-40B4-BE49-F238E27FC236}">
                <a16:creationId xmlns:a16="http://schemas.microsoft.com/office/drawing/2014/main" id="{F5D3DA1F-10BB-4097-9986-6006527ACD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7" y="1420544"/>
            <a:ext cx="832180" cy="1899363"/>
          </a:xfrm>
          <a:prstGeom prst="rect">
            <a:avLst/>
          </a:prstGeom>
        </p:spPr>
      </p:pic>
      <p:pic>
        <p:nvPicPr>
          <p:cNvPr id="17" name="Plassholder for innhold 6">
            <a:extLst>
              <a:ext uri="{FF2B5EF4-FFF2-40B4-BE49-F238E27FC236}">
                <a16:creationId xmlns:a16="http://schemas.microsoft.com/office/drawing/2014/main" id="{9524BB90-D035-4489-8803-B42EB3D621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2" y="3689738"/>
            <a:ext cx="221242" cy="505437"/>
          </a:xfrm>
          <a:prstGeom prst="rect">
            <a:avLst/>
          </a:prstGeom>
        </p:spPr>
      </p:pic>
      <p:pic>
        <p:nvPicPr>
          <p:cNvPr id="18" name="Plassholder for innhold 6">
            <a:extLst>
              <a:ext uri="{FF2B5EF4-FFF2-40B4-BE49-F238E27FC236}">
                <a16:creationId xmlns:a16="http://schemas.microsoft.com/office/drawing/2014/main" id="{A2CA2ECE-F824-4DEF-BC2C-51A813C1B0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5" y="3688713"/>
            <a:ext cx="221242" cy="50543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60438AD1-D6A9-41BB-B199-701F6E0E4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4433281"/>
            <a:ext cx="220205" cy="529031"/>
          </a:xfrm>
          <a:prstGeom prst="rect">
            <a:avLst/>
          </a:prstGeom>
        </p:spPr>
      </p:pic>
      <p:pic>
        <p:nvPicPr>
          <p:cNvPr id="20" name="Plassholder for innhold 5">
            <a:extLst>
              <a:ext uri="{FF2B5EF4-FFF2-40B4-BE49-F238E27FC236}">
                <a16:creationId xmlns:a16="http://schemas.microsoft.com/office/drawing/2014/main" id="{0D92BDAC-BB51-4C37-ABAD-604CA7EA0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0" y="4433282"/>
            <a:ext cx="219064" cy="529031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FD95531A-7328-4621-AEE8-94475DC248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59" y="0"/>
            <a:ext cx="9614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80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50FDE279-2E43-4D1F-B5AA-7DAC8219DD7E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innsatsleder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B274DDFB-1A5D-4282-B7A7-8D31AAE069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" y="4418611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734924A8-831B-49D8-8F9F-D57753513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6" y="4418612"/>
            <a:ext cx="219064" cy="529031"/>
          </a:xfrm>
          <a:prstGeom prst="rect">
            <a:avLst/>
          </a:prstGeom>
        </p:spPr>
      </p:pic>
      <p:pic>
        <p:nvPicPr>
          <p:cNvPr id="16" name="Plassholder for innhold 5">
            <a:extLst>
              <a:ext uri="{FF2B5EF4-FFF2-40B4-BE49-F238E27FC236}">
                <a16:creationId xmlns:a16="http://schemas.microsoft.com/office/drawing/2014/main" id="{6EF9A70E-4A0F-43AD-ADB4-481CBF4A72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7" y="1420544"/>
            <a:ext cx="832180" cy="1899363"/>
          </a:xfrm>
          <a:prstGeom prst="rect">
            <a:avLst/>
          </a:prstGeom>
        </p:spPr>
      </p:pic>
      <p:pic>
        <p:nvPicPr>
          <p:cNvPr id="17" name="Plassholder for innhold 6">
            <a:extLst>
              <a:ext uri="{FF2B5EF4-FFF2-40B4-BE49-F238E27FC236}">
                <a16:creationId xmlns:a16="http://schemas.microsoft.com/office/drawing/2014/main" id="{3049D658-246B-49B1-9677-7F99E13776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2" y="3689738"/>
            <a:ext cx="221242" cy="505437"/>
          </a:xfrm>
          <a:prstGeom prst="rect">
            <a:avLst/>
          </a:prstGeom>
        </p:spPr>
      </p:pic>
      <p:pic>
        <p:nvPicPr>
          <p:cNvPr id="18" name="Plassholder for innhold 6">
            <a:extLst>
              <a:ext uri="{FF2B5EF4-FFF2-40B4-BE49-F238E27FC236}">
                <a16:creationId xmlns:a16="http://schemas.microsoft.com/office/drawing/2014/main" id="{6575EB60-BA03-436B-8564-9A7A356DA1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5" y="3688713"/>
            <a:ext cx="221242" cy="505437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4C91E06A-D82C-44EF-89D9-0BF44D033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4433281"/>
            <a:ext cx="220205" cy="529031"/>
          </a:xfrm>
          <a:prstGeom prst="rect">
            <a:avLst/>
          </a:prstGeom>
        </p:spPr>
      </p:pic>
      <p:pic>
        <p:nvPicPr>
          <p:cNvPr id="20" name="Plassholder for innhold 5">
            <a:extLst>
              <a:ext uri="{FF2B5EF4-FFF2-40B4-BE49-F238E27FC236}">
                <a16:creationId xmlns:a16="http://schemas.microsoft.com/office/drawing/2014/main" id="{2302F5C0-2249-4537-B2EB-060AD15242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0" y="4433282"/>
            <a:ext cx="219064" cy="529031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2FBD7E1F-EB20-42DF-8483-0672DAC3FF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456" y="0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816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innhold 4">
            <a:extLst>
              <a:ext uri="{FF2B5EF4-FFF2-40B4-BE49-F238E27FC236}">
                <a16:creationId xmlns:a16="http://schemas.microsoft.com/office/drawing/2014/main" id="{08BF2D4F-C0D2-49E6-842D-55F5C30ED54D}"/>
              </a:ext>
            </a:extLst>
          </p:cNvPr>
          <p:cNvSpPr txBox="1">
            <a:spLocks/>
          </p:cNvSpPr>
          <p:nvPr/>
        </p:nvSpPr>
        <p:spPr>
          <a:xfrm>
            <a:off x="1" y="1342584"/>
            <a:ext cx="10462846" cy="1440734"/>
          </a:xfrm>
          <a:prstGeom prst="rect">
            <a:avLst/>
          </a:prstGeom>
        </p:spPr>
        <p:txBody>
          <a:bodyPr vert="horz" wrap="square" lIns="720000" tIns="360000" rIns="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Dette er et materiale for kollegaundervisning som kan benyttes av alle brannvesen i Norge.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Utviklingen av undervisningsopplegget har vært et samarbeid mellom Bergen brannvesen og Brann- og redningsetaten i Oslo.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7" name="Picture 8" descr="Ingen bildebeskrivelse er tilgjengelig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3"/>
          <a:stretch/>
        </p:blipFill>
        <p:spPr bwMode="auto">
          <a:xfrm>
            <a:off x="1677600" y="3467100"/>
            <a:ext cx="3376999" cy="30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ngen bildebeskrivelse er tilgjengelig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/>
          <a:stretch/>
        </p:blipFill>
        <p:spPr bwMode="auto">
          <a:xfrm>
            <a:off x="6279294" y="3492499"/>
            <a:ext cx="3249320" cy="3035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tel 3">
            <a:extLst>
              <a:ext uri="{FF2B5EF4-FFF2-40B4-BE49-F238E27FC236}">
                <a16:creationId xmlns:a16="http://schemas.microsoft.com/office/drawing/2014/main" id="{2D742309-D769-4E24-BB9B-CFA838569F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27332" cy="1342584"/>
          </a:xfrm>
          <a:prstGeom prst="rect">
            <a:avLst/>
          </a:prstGeom>
        </p:spPr>
        <p:txBody>
          <a:bodyPr vert="horz" lIns="720000" tIns="72000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Undervisning</a:t>
            </a: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i verdiberging -  kulturhistorisk</a:t>
            </a:r>
            <a:endParaRPr kumimoji="0" lang="nb-NO" sz="4000" b="0" i="0" u="none" strike="noStrike" kern="1200" cap="none" spc="0" normalizeH="0" baseline="0" noProof="0">
              <a:ln>
                <a:noFill/>
              </a:ln>
              <a:solidFill>
                <a:srgbClr val="CF0B2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16834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8E0C5F26-6377-48F5-8F74-FA8EE1B0F2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66" y="-20256"/>
            <a:ext cx="9691077" cy="6858000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05899DD-E378-484E-8A48-E59EC50B5C88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innsatsleder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C06F0542-4B7F-4392-8BCA-7AA5D9DC78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4" y="4418611"/>
            <a:ext cx="220205" cy="529031"/>
          </a:xfrm>
          <a:prstGeom prst="rect">
            <a:avLst/>
          </a:prstGeom>
        </p:spPr>
      </p:pic>
      <p:pic>
        <p:nvPicPr>
          <p:cNvPr id="5" name="Plassholder for innhold 5">
            <a:extLst>
              <a:ext uri="{FF2B5EF4-FFF2-40B4-BE49-F238E27FC236}">
                <a16:creationId xmlns:a16="http://schemas.microsoft.com/office/drawing/2014/main" id="{D01EAD94-EAB7-46AC-913C-DBFB703DF3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86" y="4418612"/>
            <a:ext cx="219064" cy="529031"/>
          </a:xfrm>
          <a:prstGeom prst="rect">
            <a:avLst/>
          </a:prstGeom>
        </p:spPr>
      </p:pic>
      <p:pic>
        <p:nvPicPr>
          <p:cNvPr id="6" name="Plassholder for innhold 5">
            <a:extLst>
              <a:ext uri="{FF2B5EF4-FFF2-40B4-BE49-F238E27FC236}">
                <a16:creationId xmlns:a16="http://schemas.microsoft.com/office/drawing/2014/main" id="{F920870E-E202-43B8-8033-9E6B4051E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7" y="1420544"/>
            <a:ext cx="832180" cy="1899363"/>
          </a:xfrm>
          <a:prstGeom prst="rect">
            <a:avLst/>
          </a:prstGeom>
        </p:spPr>
      </p:pic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E22E64CF-C14C-4123-92F0-5E4B9494F9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12" y="3689738"/>
            <a:ext cx="221242" cy="505437"/>
          </a:xfrm>
          <a:prstGeom prst="rect">
            <a:avLst/>
          </a:prstGeom>
        </p:spPr>
      </p:pic>
      <p:pic>
        <p:nvPicPr>
          <p:cNvPr id="8" name="Plassholder for innhold 6">
            <a:extLst>
              <a:ext uri="{FF2B5EF4-FFF2-40B4-BE49-F238E27FC236}">
                <a16:creationId xmlns:a16="http://schemas.microsoft.com/office/drawing/2014/main" id="{19EB5C97-9DEC-401D-A67F-B070F5027D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515" y="3688713"/>
            <a:ext cx="221242" cy="50543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A5A801F-76BC-49BD-A381-EBFE6894A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918" y="4433281"/>
            <a:ext cx="220205" cy="529031"/>
          </a:xfrm>
          <a:prstGeom prst="rect">
            <a:avLst/>
          </a:prstGeom>
        </p:spPr>
      </p:pic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D4739668-1B74-4ED9-A335-5E44E5DBB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690" y="4433282"/>
            <a:ext cx="219064" cy="52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22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C17909E0-95AE-407F-A685-CC77CED34441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utrykningsleder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24976DEC-F38B-45F4-8BA7-C592EA437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2" y="4600336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D83A4056-E53C-4002-AA2F-E0DD74402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" y="4600337"/>
            <a:ext cx="219064" cy="52903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F89E7363-0B4E-4955-A0D4-BD8EC1F17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6" y="4615006"/>
            <a:ext cx="220205" cy="529031"/>
          </a:xfrm>
          <a:prstGeom prst="rect">
            <a:avLst/>
          </a:prstGeom>
        </p:spPr>
      </p:pic>
      <p:pic>
        <p:nvPicPr>
          <p:cNvPr id="17" name="Plassholder for innhold 5">
            <a:extLst>
              <a:ext uri="{FF2B5EF4-FFF2-40B4-BE49-F238E27FC236}">
                <a16:creationId xmlns:a16="http://schemas.microsoft.com/office/drawing/2014/main" id="{FE57C556-1C9E-46C3-8548-D07D4A7EF5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08" y="4615007"/>
            <a:ext cx="219064" cy="529031"/>
          </a:xfrm>
          <a:prstGeom prst="rect">
            <a:avLst/>
          </a:prstGeom>
        </p:spPr>
      </p:pic>
      <p:pic>
        <p:nvPicPr>
          <p:cNvPr id="18" name="Plassholder for innhold 6">
            <a:extLst>
              <a:ext uri="{FF2B5EF4-FFF2-40B4-BE49-F238E27FC236}">
                <a16:creationId xmlns:a16="http://schemas.microsoft.com/office/drawing/2014/main" id="{D13D16F0-B02D-427F-945F-90E669C233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19" name="Plassholder for innhold 6">
            <a:extLst>
              <a:ext uri="{FF2B5EF4-FFF2-40B4-BE49-F238E27FC236}">
                <a16:creationId xmlns:a16="http://schemas.microsoft.com/office/drawing/2014/main" id="{C5E8DF8C-DC55-439A-AAD7-C4797821F8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20" name="Plassholder for innhold 5">
            <a:extLst>
              <a:ext uri="{FF2B5EF4-FFF2-40B4-BE49-F238E27FC236}">
                <a16:creationId xmlns:a16="http://schemas.microsoft.com/office/drawing/2014/main" id="{56BDF76D-E6B1-4461-A740-91E46AE9B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796DA4B-0AAE-4428-BE73-1459510E18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45" y="0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9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A47AE880-CA7B-4E08-A2CA-02E85639E754}"/>
              </a:ext>
            </a:extLst>
          </p:cNvPr>
          <p:cNvSpPr/>
          <p:nvPr/>
        </p:nvSpPr>
        <p:spPr>
          <a:xfrm>
            <a:off x="2501328" y="-5483"/>
            <a:ext cx="9690672" cy="685968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6BF59C9-CB79-455C-B316-128181193756}"/>
              </a:ext>
            </a:extLst>
          </p:cNvPr>
          <p:cNvSpPr/>
          <p:nvPr/>
        </p:nvSpPr>
        <p:spPr>
          <a:xfrm>
            <a:off x="-4243" y="-40511"/>
            <a:ext cx="2509209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utrykningsleder</a:t>
            </a:r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EDD3CB09-9292-485F-BF5E-34441D691D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2" y="4600336"/>
            <a:ext cx="220205" cy="529031"/>
          </a:xfrm>
          <a:prstGeom prst="rect">
            <a:avLst/>
          </a:prstGeom>
        </p:spPr>
      </p:pic>
      <p:pic>
        <p:nvPicPr>
          <p:cNvPr id="19" name="Plassholder for innhold 5">
            <a:extLst>
              <a:ext uri="{FF2B5EF4-FFF2-40B4-BE49-F238E27FC236}">
                <a16:creationId xmlns:a16="http://schemas.microsoft.com/office/drawing/2014/main" id="{4292844E-1B9D-48C9-8E61-8197FE7380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" y="4600337"/>
            <a:ext cx="219064" cy="529031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880DE1ED-04BC-4A90-AFE4-6F691A858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6" y="4615006"/>
            <a:ext cx="220205" cy="529031"/>
          </a:xfrm>
          <a:prstGeom prst="rect">
            <a:avLst/>
          </a:prstGeom>
        </p:spPr>
      </p:pic>
      <p:pic>
        <p:nvPicPr>
          <p:cNvPr id="21" name="Plassholder for innhold 5">
            <a:extLst>
              <a:ext uri="{FF2B5EF4-FFF2-40B4-BE49-F238E27FC236}">
                <a16:creationId xmlns:a16="http://schemas.microsoft.com/office/drawing/2014/main" id="{107CE7E4-A126-4F58-9EF0-C47124CA5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08" y="4615007"/>
            <a:ext cx="219064" cy="529031"/>
          </a:xfrm>
          <a:prstGeom prst="rect">
            <a:avLst/>
          </a:prstGeom>
        </p:spPr>
      </p:pic>
      <p:pic>
        <p:nvPicPr>
          <p:cNvPr id="22" name="Plassholder for innhold 6">
            <a:extLst>
              <a:ext uri="{FF2B5EF4-FFF2-40B4-BE49-F238E27FC236}">
                <a16:creationId xmlns:a16="http://schemas.microsoft.com/office/drawing/2014/main" id="{EA2351C0-52FD-4358-AEA0-A8CCB86C08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23" name="Plassholder for innhold 6">
            <a:extLst>
              <a:ext uri="{FF2B5EF4-FFF2-40B4-BE49-F238E27FC236}">
                <a16:creationId xmlns:a16="http://schemas.microsoft.com/office/drawing/2014/main" id="{7630F464-EE02-460A-AFC0-3DFC6FDDD8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24" name="Plassholder for innhold 5">
            <a:extLst>
              <a:ext uri="{FF2B5EF4-FFF2-40B4-BE49-F238E27FC236}">
                <a16:creationId xmlns:a16="http://schemas.microsoft.com/office/drawing/2014/main" id="{16E67068-8B6F-42C7-98D3-5FE2E67FA3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7B316A9F-5836-44FF-9C59-0D69D52B67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-9285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2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ACFF891-744E-4BF4-83A8-AD726F083601}"/>
              </a:ext>
            </a:extLst>
          </p:cNvPr>
          <p:cNvSpPr/>
          <p:nvPr/>
        </p:nvSpPr>
        <p:spPr>
          <a:xfrm>
            <a:off x="2473363" y="-3055"/>
            <a:ext cx="9690672" cy="685968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6F16CA8-7F25-4EE3-A2CF-675ED6B44CED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røykdykker</a:t>
            </a:r>
          </a:p>
        </p:txBody>
      </p:sp>
      <p:pic>
        <p:nvPicPr>
          <p:cNvPr id="14" name="Plassholder for innhold 5">
            <a:extLst>
              <a:ext uri="{FF2B5EF4-FFF2-40B4-BE49-F238E27FC236}">
                <a16:creationId xmlns:a16="http://schemas.microsoft.com/office/drawing/2014/main" id="{73BB5CB1-A652-43DC-98D4-6F9CDC0F7D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5" name="Plassholder for innhold 6">
            <a:extLst>
              <a:ext uri="{FF2B5EF4-FFF2-40B4-BE49-F238E27FC236}">
                <a16:creationId xmlns:a16="http://schemas.microsoft.com/office/drawing/2014/main" id="{C25DDBC3-9346-48F3-869F-41B97FE9C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" y="2278305"/>
            <a:ext cx="221242" cy="505437"/>
          </a:xfrm>
          <a:prstGeom prst="rect">
            <a:avLst/>
          </a:prstGeom>
        </p:spPr>
      </p:pic>
      <p:pic>
        <p:nvPicPr>
          <p:cNvPr id="16" name="Plassholder for innhold 6">
            <a:extLst>
              <a:ext uri="{FF2B5EF4-FFF2-40B4-BE49-F238E27FC236}">
                <a16:creationId xmlns:a16="http://schemas.microsoft.com/office/drawing/2014/main" id="{339CAF7C-C75F-48CD-B6B4-5FADFC62D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8" y="2291489"/>
            <a:ext cx="221242" cy="505437"/>
          </a:xfrm>
          <a:prstGeom prst="rect">
            <a:avLst/>
          </a:prstGeom>
        </p:spPr>
      </p:pic>
      <p:pic>
        <p:nvPicPr>
          <p:cNvPr id="17" name="Plassholder for innhold 5">
            <a:extLst>
              <a:ext uri="{FF2B5EF4-FFF2-40B4-BE49-F238E27FC236}">
                <a16:creationId xmlns:a16="http://schemas.microsoft.com/office/drawing/2014/main" id="{FEFAA76D-0597-42F2-B9B6-BAB4247796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1" y="3170915"/>
            <a:ext cx="706744" cy="1717545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85B63F68-23AF-4CF1-8F82-30EF43A9A0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9" y="3220630"/>
            <a:ext cx="710425" cy="1717544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AA5DDF67-D3D0-4379-8BF2-2F7D3FEF70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65" y="5597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24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04EB6030-4882-4745-AFD9-2C50A7CD2574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røykdykker</a:t>
            </a:r>
          </a:p>
        </p:txBody>
      </p:sp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2F8B9DD2-99D4-441F-9B92-DEE929BD1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1" name="Plassholder for innhold 6">
            <a:extLst>
              <a:ext uri="{FF2B5EF4-FFF2-40B4-BE49-F238E27FC236}">
                <a16:creationId xmlns:a16="http://schemas.microsoft.com/office/drawing/2014/main" id="{5F33CBC1-ABCF-44CB-8D7C-3CD19EDB5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" y="2278305"/>
            <a:ext cx="221242" cy="505437"/>
          </a:xfrm>
          <a:prstGeom prst="rect">
            <a:avLst/>
          </a:prstGeom>
        </p:spPr>
      </p:pic>
      <p:pic>
        <p:nvPicPr>
          <p:cNvPr id="12" name="Plassholder for innhold 6">
            <a:extLst>
              <a:ext uri="{FF2B5EF4-FFF2-40B4-BE49-F238E27FC236}">
                <a16:creationId xmlns:a16="http://schemas.microsoft.com/office/drawing/2014/main" id="{217A8652-9ACC-47E3-9F43-EAB44F6573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8" y="2291489"/>
            <a:ext cx="221242" cy="505437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6CC8A463-20FC-4081-8835-611B2024B7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1" y="3170915"/>
            <a:ext cx="706744" cy="171754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703E5CF-7DBD-4E9F-B1CF-254744C6A3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9" y="3220630"/>
            <a:ext cx="710425" cy="171754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0CB1B38-8DBE-4646-BF48-5F226D36B9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65" y="0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052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11CF2BE6-047C-4113-9EAA-B8A99AD461B1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utrykningsleder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CBD91EB-CE8F-4BCC-94EC-2719FE7D6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2" y="4600336"/>
            <a:ext cx="220205" cy="529031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FA97859D-8D35-4A7C-9399-778EA4B8F5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" y="4600337"/>
            <a:ext cx="219064" cy="52903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D6A4F8BB-183D-4AF7-A9A2-A1744FE13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6" y="4615006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9C275B8A-B120-4C45-868D-CDCF353E6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08" y="4615007"/>
            <a:ext cx="219064" cy="529031"/>
          </a:xfrm>
          <a:prstGeom prst="rect">
            <a:avLst/>
          </a:prstGeom>
        </p:spPr>
      </p:pic>
      <p:pic>
        <p:nvPicPr>
          <p:cNvPr id="16" name="Plassholder for innhold 6">
            <a:extLst>
              <a:ext uri="{FF2B5EF4-FFF2-40B4-BE49-F238E27FC236}">
                <a16:creationId xmlns:a16="http://schemas.microsoft.com/office/drawing/2014/main" id="{F63D99CD-679F-43BD-B211-7B9B1591E8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17" name="Plassholder for innhold 6">
            <a:extLst>
              <a:ext uri="{FF2B5EF4-FFF2-40B4-BE49-F238E27FC236}">
                <a16:creationId xmlns:a16="http://schemas.microsoft.com/office/drawing/2014/main" id="{7962B208-715E-4ABB-B59D-84A2E4420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18" name="Plassholder for innhold 5">
            <a:extLst>
              <a:ext uri="{FF2B5EF4-FFF2-40B4-BE49-F238E27FC236}">
                <a16:creationId xmlns:a16="http://schemas.microsoft.com/office/drawing/2014/main" id="{B6B0547E-D0B7-4E46-8E18-0E46C7CE02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2690CB79-1D55-4A4D-B368-6901491F572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345" y="0"/>
            <a:ext cx="968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88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D083027E-B6D3-4E5E-8066-54C60794F616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utrykningsleder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8958C052-60F7-403B-9C79-DF1150E5B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2" y="4600336"/>
            <a:ext cx="220205" cy="529031"/>
          </a:xfrm>
          <a:prstGeom prst="rect">
            <a:avLst/>
          </a:prstGeom>
        </p:spPr>
      </p:pic>
      <p:pic>
        <p:nvPicPr>
          <p:cNvPr id="22" name="Plassholder for innhold 5">
            <a:extLst>
              <a:ext uri="{FF2B5EF4-FFF2-40B4-BE49-F238E27FC236}">
                <a16:creationId xmlns:a16="http://schemas.microsoft.com/office/drawing/2014/main" id="{FA8264F3-3A02-4A9C-965C-AC27190B5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" y="4600337"/>
            <a:ext cx="219064" cy="529031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D520A595-6B2C-42E5-BE56-5B2A24A452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6" y="4615006"/>
            <a:ext cx="220205" cy="529031"/>
          </a:xfrm>
          <a:prstGeom prst="rect">
            <a:avLst/>
          </a:prstGeom>
        </p:spPr>
      </p:pic>
      <p:pic>
        <p:nvPicPr>
          <p:cNvPr id="24" name="Plassholder for innhold 5">
            <a:extLst>
              <a:ext uri="{FF2B5EF4-FFF2-40B4-BE49-F238E27FC236}">
                <a16:creationId xmlns:a16="http://schemas.microsoft.com/office/drawing/2014/main" id="{62759148-F6B2-4C5C-86E0-D3B55637A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08" y="4615007"/>
            <a:ext cx="219064" cy="529031"/>
          </a:xfrm>
          <a:prstGeom prst="rect">
            <a:avLst/>
          </a:prstGeom>
        </p:spPr>
      </p:pic>
      <p:pic>
        <p:nvPicPr>
          <p:cNvPr id="25" name="Plassholder for innhold 6">
            <a:extLst>
              <a:ext uri="{FF2B5EF4-FFF2-40B4-BE49-F238E27FC236}">
                <a16:creationId xmlns:a16="http://schemas.microsoft.com/office/drawing/2014/main" id="{5A1097AE-F756-4260-8F17-2E063042E3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26" name="Plassholder for innhold 6">
            <a:extLst>
              <a:ext uri="{FF2B5EF4-FFF2-40B4-BE49-F238E27FC236}">
                <a16:creationId xmlns:a16="http://schemas.microsoft.com/office/drawing/2014/main" id="{DAA8CAC7-060B-4E07-8BE4-0E5D883F09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27" name="Plassholder for innhold 5">
            <a:extLst>
              <a:ext uri="{FF2B5EF4-FFF2-40B4-BE49-F238E27FC236}">
                <a16:creationId xmlns:a16="http://schemas.microsoft.com/office/drawing/2014/main" id="{FED2A6B6-B2DA-42CE-83D6-342DFB64FA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73003DE8-5E63-476C-BC5C-A76AC8F716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55" y="-12533"/>
            <a:ext cx="968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7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12EEE36-CD5D-49FB-BF38-E5A94C99625A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røykdykker</a:t>
            </a:r>
          </a:p>
        </p:txBody>
      </p:sp>
      <p:pic>
        <p:nvPicPr>
          <p:cNvPr id="10" name="Plassholder for innhold 5">
            <a:extLst>
              <a:ext uri="{FF2B5EF4-FFF2-40B4-BE49-F238E27FC236}">
                <a16:creationId xmlns:a16="http://schemas.microsoft.com/office/drawing/2014/main" id="{C08FF247-4FB7-489B-A975-00B801BD1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1" name="Plassholder for innhold 6">
            <a:extLst>
              <a:ext uri="{FF2B5EF4-FFF2-40B4-BE49-F238E27FC236}">
                <a16:creationId xmlns:a16="http://schemas.microsoft.com/office/drawing/2014/main" id="{739DCBC9-E20E-4C22-A346-8A448FCEA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" y="2278305"/>
            <a:ext cx="221242" cy="505437"/>
          </a:xfrm>
          <a:prstGeom prst="rect">
            <a:avLst/>
          </a:prstGeom>
        </p:spPr>
      </p:pic>
      <p:pic>
        <p:nvPicPr>
          <p:cNvPr id="12" name="Plassholder for innhold 6">
            <a:extLst>
              <a:ext uri="{FF2B5EF4-FFF2-40B4-BE49-F238E27FC236}">
                <a16:creationId xmlns:a16="http://schemas.microsoft.com/office/drawing/2014/main" id="{24DD356D-70D5-47E3-9791-46F428F1A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8" y="2291489"/>
            <a:ext cx="221242" cy="505437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32A08EBC-FFEC-4B4E-90FF-F041BAFE5E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1" y="3170915"/>
            <a:ext cx="706744" cy="171754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0B951930-8520-4EFF-B6B1-24F8E293B0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9" y="3220630"/>
            <a:ext cx="710425" cy="1717544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9848C4E-A6E9-49DB-A82C-B4C0734B82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15" y="-20256"/>
            <a:ext cx="9694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82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F0CAEE1A-11F6-4C3A-A73F-DE9099700353}"/>
              </a:ext>
            </a:extLst>
          </p:cNvPr>
          <p:cNvSpPr/>
          <p:nvPr/>
        </p:nvSpPr>
        <p:spPr>
          <a:xfrm>
            <a:off x="2501328" y="10658"/>
            <a:ext cx="9690672" cy="685968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27765E5C-8488-4E28-8F63-CAE23F7A9D29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utrykningsleder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79F019AB-7BA0-4C1B-8682-0C20FB07E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2" y="4600336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2573C048-0B01-474A-958C-7168006EC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" y="4600337"/>
            <a:ext cx="219064" cy="529031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0162BC5C-BAB3-4232-9F08-D4488DFFE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6" y="4615006"/>
            <a:ext cx="220205" cy="529031"/>
          </a:xfrm>
          <a:prstGeom prst="rect">
            <a:avLst/>
          </a:prstGeom>
        </p:spPr>
      </p:pic>
      <p:pic>
        <p:nvPicPr>
          <p:cNvPr id="17" name="Plassholder for innhold 5">
            <a:extLst>
              <a:ext uri="{FF2B5EF4-FFF2-40B4-BE49-F238E27FC236}">
                <a16:creationId xmlns:a16="http://schemas.microsoft.com/office/drawing/2014/main" id="{779C3FDE-A89A-4166-BADC-4AEE461A25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08" y="4615007"/>
            <a:ext cx="219064" cy="529031"/>
          </a:xfrm>
          <a:prstGeom prst="rect">
            <a:avLst/>
          </a:prstGeom>
        </p:spPr>
      </p:pic>
      <p:pic>
        <p:nvPicPr>
          <p:cNvPr id="18" name="Plassholder for innhold 6">
            <a:extLst>
              <a:ext uri="{FF2B5EF4-FFF2-40B4-BE49-F238E27FC236}">
                <a16:creationId xmlns:a16="http://schemas.microsoft.com/office/drawing/2014/main" id="{56F8C384-8D9C-4657-89A1-9DD7676AA0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19" name="Plassholder for innhold 6">
            <a:extLst>
              <a:ext uri="{FF2B5EF4-FFF2-40B4-BE49-F238E27FC236}">
                <a16:creationId xmlns:a16="http://schemas.microsoft.com/office/drawing/2014/main" id="{5AB689DA-4F8B-491B-99C2-ADDFD4054B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20" name="Plassholder for innhold 5">
            <a:extLst>
              <a:ext uri="{FF2B5EF4-FFF2-40B4-BE49-F238E27FC236}">
                <a16:creationId xmlns:a16="http://schemas.microsoft.com/office/drawing/2014/main" id="{2292EE5D-6408-4995-857C-6EA9841DEC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F95C448E-E19E-4BBF-8F84-BBCEC1184C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328" y="148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74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DAAFE7E-C2D2-4807-A0DA-FFE7DCF6E052}"/>
              </a:ext>
            </a:extLst>
          </p:cNvPr>
          <p:cNvSpPr/>
          <p:nvPr/>
        </p:nvSpPr>
        <p:spPr>
          <a:xfrm>
            <a:off x="-6110" y="-40511"/>
            <a:ext cx="251107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utrykningsleder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C96D099F-9BA8-4992-91A3-26B106FBFA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32" y="4600336"/>
            <a:ext cx="220205" cy="529031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0D20560E-2F52-4E69-9EEF-82710CD3F2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04" y="4600337"/>
            <a:ext cx="219064" cy="52903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8EEEDD9-B536-45C4-A54D-EE684F07C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136" y="4615006"/>
            <a:ext cx="220205" cy="529031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B85FB1CF-2212-47B1-9E67-4B4A6EA59D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08" y="4615007"/>
            <a:ext cx="219064" cy="529031"/>
          </a:xfrm>
          <a:prstGeom prst="rect">
            <a:avLst/>
          </a:prstGeom>
        </p:spPr>
      </p:pic>
      <p:pic>
        <p:nvPicPr>
          <p:cNvPr id="16" name="Plassholder for innhold 6">
            <a:extLst>
              <a:ext uri="{FF2B5EF4-FFF2-40B4-BE49-F238E27FC236}">
                <a16:creationId xmlns:a16="http://schemas.microsoft.com/office/drawing/2014/main" id="{A24923C0-3C54-4E51-91CA-FF496725A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17" name="Plassholder for innhold 6">
            <a:extLst>
              <a:ext uri="{FF2B5EF4-FFF2-40B4-BE49-F238E27FC236}">
                <a16:creationId xmlns:a16="http://schemas.microsoft.com/office/drawing/2014/main" id="{405BEF8C-B5AA-4886-AD14-00C8F2B40A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18" name="Plassholder for innhold 5">
            <a:extLst>
              <a:ext uri="{FF2B5EF4-FFF2-40B4-BE49-F238E27FC236}">
                <a16:creationId xmlns:a16="http://schemas.microsoft.com/office/drawing/2014/main" id="{9BC5DDF8-C9B2-46A5-9BD2-C83F603FF8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A51BB7B7-7226-4DB8-A4CE-4A0DC4E18D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407" y="0"/>
            <a:ext cx="9687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72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kstSylinder 8"/>
          <p:cNvSpPr txBox="1"/>
          <p:nvPr/>
        </p:nvSpPr>
        <p:spPr>
          <a:xfrm>
            <a:off x="2950882" y="1995343"/>
            <a:ext cx="1972665" cy="2862322"/>
          </a:xfrm>
          <a:prstGeom prst="rect">
            <a:avLst/>
          </a:prstGeom>
          <a:solidFill>
            <a:srgbClr val="00001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Verdibergings-plan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kstSylinder 9"/>
          <p:cNvSpPr txBox="1"/>
          <p:nvPr/>
        </p:nvSpPr>
        <p:spPr>
          <a:xfrm>
            <a:off x="5170656" y="1995342"/>
            <a:ext cx="1972665" cy="2862322"/>
          </a:xfrm>
          <a:prstGeom prst="rect">
            <a:avLst/>
          </a:prstGeom>
          <a:solidFill>
            <a:srgbClr val="00001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Praktisk berging av kulturhistoriske verdier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Sylinder 10"/>
          <p:cNvSpPr txBox="1"/>
          <p:nvPr/>
        </p:nvSpPr>
        <p:spPr>
          <a:xfrm>
            <a:off x="7390430" y="1992846"/>
            <a:ext cx="1972665" cy="2862322"/>
          </a:xfrm>
          <a:prstGeom prst="rect">
            <a:avLst/>
          </a:prstGeom>
          <a:solidFill>
            <a:srgbClr val="00001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Organisering av skadested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Tiltakskort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9610204" y="1995343"/>
            <a:ext cx="1972665" cy="2862322"/>
          </a:xfrm>
          <a:prstGeom prst="rect">
            <a:avLst/>
          </a:prstGeom>
          <a:solidFill>
            <a:srgbClr val="00001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Befaringer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Øvelser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kstSylinder 12"/>
          <p:cNvSpPr txBox="1"/>
          <p:nvPr/>
        </p:nvSpPr>
        <p:spPr>
          <a:xfrm>
            <a:off x="731108" y="1997839"/>
            <a:ext cx="1972665" cy="2862322"/>
          </a:xfrm>
          <a:prstGeom prst="rect">
            <a:avLst/>
          </a:prstGeom>
          <a:solidFill>
            <a:srgbClr val="00001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9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1" i="0" u="none" strike="noStrike" kern="120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Introduksjon til kulturhistoriske verdier og RVR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9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FFC9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FFC96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1CE65302-011A-9CE8-A50F-350F7001F3B9}"/>
              </a:ext>
            </a:extLst>
          </p:cNvPr>
          <p:cNvSpPr txBox="1"/>
          <p:nvPr/>
        </p:nvSpPr>
        <p:spPr>
          <a:xfrm>
            <a:off x="731108" y="5539946"/>
            <a:ext cx="1040619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Den beste gjennomføringen av undervisningsopplegget er en kombinasjon av teori og praksis. 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ittel 3">
            <a:extLst>
              <a:ext uri="{FF2B5EF4-FFF2-40B4-BE49-F238E27FC236}">
                <a16:creationId xmlns:a16="http://schemas.microsoft.com/office/drawing/2014/main" id="{C7550F7A-5DFF-450C-8CDD-5444D96B440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27332" cy="1342584"/>
          </a:xfrm>
          <a:prstGeom prst="rect">
            <a:avLst/>
          </a:prstGeom>
        </p:spPr>
        <p:txBody>
          <a:bodyPr vert="horz" lIns="720000" tIns="720000" rIns="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Undervisning</a:t>
            </a: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i verdiberging -  kulturhistorisk</a:t>
            </a:r>
            <a:endParaRPr kumimoji="0" lang="nb-NO" sz="4000" b="0" i="0" u="none" strike="noStrike" kern="1200" cap="none" spc="0" normalizeH="0" baseline="0" noProof="0">
              <a:ln>
                <a:noFill/>
              </a:ln>
              <a:solidFill>
                <a:srgbClr val="CF0B2C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97991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63FFBAAD-E73A-4892-8685-C819D2AB8C3B}"/>
              </a:ext>
            </a:extLst>
          </p:cNvPr>
          <p:cNvSpPr/>
          <p:nvPr/>
        </p:nvSpPr>
        <p:spPr>
          <a:xfrm>
            <a:off x="2497521" y="-4072"/>
            <a:ext cx="9690672" cy="685968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FFA685B-1F62-431E-BEFE-024725B1A03C}"/>
              </a:ext>
            </a:extLst>
          </p:cNvPr>
          <p:cNvSpPr/>
          <p:nvPr/>
        </p:nvSpPr>
        <p:spPr>
          <a:xfrm>
            <a:off x="-12296" y="-40511"/>
            <a:ext cx="2517262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røykdykker</a:t>
            </a:r>
          </a:p>
        </p:txBody>
      </p:sp>
      <p:pic>
        <p:nvPicPr>
          <p:cNvPr id="12" name="Plassholder for innhold 5">
            <a:extLst>
              <a:ext uri="{FF2B5EF4-FFF2-40B4-BE49-F238E27FC236}">
                <a16:creationId xmlns:a16="http://schemas.microsoft.com/office/drawing/2014/main" id="{B5012A6C-5B81-4F09-B944-05E25FB0C1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8" y="1377369"/>
            <a:ext cx="305098" cy="696354"/>
          </a:xfrm>
          <a:prstGeom prst="rect">
            <a:avLst/>
          </a:prstGeom>
        </p:spPr>
      </p:pic>
      <p:pic>
        <p:nvPicPr>
          <p:cNvPr id="13" name="Plassholder for innhold 6">
            <a:extLst>
              <a:ext uri="{FF2B5EF4-FFF2-40B4-BE49-F238E27FC236}">
                <a16:creationId xmlns:a16="http://schemas.microsoft.com/office/drawing/2014/main" id="{DC52EEA1-F8E0-446B-886A-2C59E9740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55" y="2278305"/>
            <a:ext cx="221242" cy="505437"/>
          </a:xfrm>
          <a:prstGeom prst="rect">
            <a:avLst/>
          </a:prstGeom>
        </p:spPr>
      </p:pic>
      <p:pic>
        <p:nvPicPr>
          <p:cNvPr id="14" name="Plassholder for innhold 6">
            <a:extLst>
              <a:ext uri="{FF2B5EF4-FFF2-40B4-BE49-F238E27FC236}">
                <a16:creationId xmlns:a16="http://schemas.microsoft.com/office/drawing/2014/main" id="{66DE6CA5-672C-4393-AC7A-186521E96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058" y="2291489"/>
            <a:ext cx="221242" cy="505437"/>
          </a:xfrm>
          <a:prstGeom prst="rect">
            <a:avLst/>
          </a:prstGeom>
        </p:spPr>
      </p:pic>
      <p:pic>
        <p:nvPicPr>
          <p:cNvPr id="15" name="Plassholder for innhold 5">
            <a:extLst>
              <a:ext uri="{FF2B5EF4-FFF2-40B4-BE49-F238E27FC236}">
                <a16:creationId xmlns:a16="http://schemas.microsoft.com/office/drawing/2014/main" id="{42131DC3-741B-42D1-80D0-5D47CC3A6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91" y="3170915"/>
            <a:ext cx="706744" cy="1717545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BB97DA41-0972-49BF-A694-B05B21F4F3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89" y="3220630"/>
            <a:ext cx="710425" cy="1717544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5C2ADE92-920D-4BA6-B0AF-84145B37B7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16" y="3904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71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7038E206-EB61-4DEA-B20E-AD864319CA18}"/>
              </a:ext>
            </a:extLst>
          </p:cNvPr>
          <p:cNvSpPr/>
          <p:nvPr/>
        </p:nvSpPr>
        <p:spPr>
          <a:xfrm>
            <a:off x="2497521" y="-4072"/>
            <a:ext cx="9690672" cy="6859681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C69DDA9-0D5B-4B37-8338-AFAA7F721817}"/>
              </a:ext>
            </a:extLst>
          </p:cNvPr>
          <p:cNvSpPr/>
          <p:nvPr/>
        </p:nvSpPr>
        <p:spPr>
          <a:xfrm>
            <a:off x="0" y="-40511"/>
            <a:ext cx="2504966" cy="6898511"/>
          </a:xfrm>
          <a:prstGeom prst="rect">
            <a:avLst/>
          </a:prstGeom>
          <a:solidFill>
            <a:srgbClr val="A0A0A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lassholder for innhold 5">
            <a:extLst>
              <a:ext uri="{FF2B5EF4-FFF2-40B4-BE49-F238E27FC236}">
                <a16:creationId xmlns:a16="http://schemas.microsoft.com/office/drawing/2014/main" id="{72B6ED82-4974-40BD-A8C3-C0CA0E872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4" y="321130"/>
            <a:ext cx="832180" cy="1899363"/>
          </a:xfrm>
          <a:prstGeom prst="rect">
            <a:avLst/>
          </a:prstGeom>
        </p:spPr>
      </p:pic>
      <p:pic>
        <p:nvPicPr>
          <p:cNvPr id="13" name="Plassholder for innhold 5">
            <a:extLst>
              <a:ext uri="{FF2B5EF4-FFF2-40B4-BE49-F238E27FC236}">
                <a16:creationId xmlns:a16="http://schemas.microsoft.com/office/drawing/2014/main" id="{EBD27864-F342-4F1C-85C3-751EA6B41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2" y="4451893"/>
            <a:ext cx="706744" cy="171754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B4B2C5C0-5D40-4D00-B84F-04B328CFA6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0" y="4501608"/>
            <a:ext cx="710425" cy="1717544"/>
          </a:xfrm>
          <a:prstGeom prst="rect">
            <a:avLst/>
          </a:prstGeom>
        </p:spPr>
      </p:pic>
      <p:pic>
        <p:nvPicPr>
          <p:cNvPr id="15" name="Plassholder for innhold 6">
            <a:extLst>
              <a:ext uri="{FF2B5EF4-FFF2-40B4-BE49-F238E27FC236}">
                <a16:creationId xmlns:a16="http://schemas.microsoft.com/office/drawing/2014/main" id="{C05C3A7B-FCA5-470B-8F08-B81441E665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9" y="2310790"/>
            <a:ext cx="753589" cy="1721607"/>
          </a:xfrm>
          <a:prstGeom prst="rect">
            <a:avLst/>
          </a:prstGeom>
        </p:spPr>
      </p:pic>
      <p:pic>
        <p:nvPicPr>
          <p:cNvPr id="16" name="Plassholder for innhold 6">
            <a:extLst>
              <a:ext uri="{FF2B5EF4-FFF2-40B4-BE49-F238E27FC236}">
                <a16:creationId xmlns:a16="http://schemas.microsoft.com/office/drawing/2014/main" id="{5447797A-F557-4577-931E-FBAFE16B76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77" y="2310789"/>
            <a:ext cx="753589" cy="1721607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2C656389-92CC-4E2C-87B6-CFFE6D1A1A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116" y="0"/>
            <a:ext cx="96910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896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F77C912-3F7F-480F-9EED-28F2E0D01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589" y="92467"/>
            <a:ext cx="9560411" cy="676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68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9955289E-69D7-4F45-A694-BC0B317C4C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78" y="3723839"/>
            <a:ext cx="4071273" cy="288000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121FF2F1-931D-4063-8581-A8A8C957D5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78" y="291936"/>
            <a:ext cx="4071273" cy="2880000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BCB53C0D-8F5F-4B4D-BCBC-9E0DB8C9E1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458" y="3723839"/>
            <a:ext cx="4037534" cy="2880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9B57564-6AB1-485C-B913-BCF4359A2C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271" y="291936"/>
            <a:ext cx="403590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85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ssholder for innhold 2">
            <a:extLst>
              <a:ext uri="{FF2B5EF4-FFF2-40B4-BE49-F238E27FC236}">
                <a16:creationId xmlns:a16="http://schemas.microsoft.com/office/drawing/2014/main" id="{4FE51E01-71D4-4B33-8978-5CB95545B3A9}"/>
              </a:ext>
            </a:extLst>
          </p:cNvPr>
          <p:cNvSpPr txBox="1">
            <a:spLocks/>
          </p:cNvSpPr>
          <p:nvPr/>
        </p:nvSpPr>
        <p:spPr>
          <a:xfrm>
            <a:off x="0" y="1342584"/>
            <a:ext cx="6172200" cy="4403083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None/>
              <a:tabLst/>
              <a:defRPr/>
            </a:pPr>
            <a:r>
              <a:rPr lang="nb-NO">
                <a:solidFill>
                  <a:srgbClr val="000000"/>
                </a:solidFill>
              </a:rPr>
              <a:t>Redusert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tap av uerstattelige verdier ved at det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forebyggende og konsekvensreduserende beredskapsarbeidet settes på agendaen og konkretiseres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bidrar til systematisk kartlegging, risikovurdering og prioritering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g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ir forutsetninger for å fatte gode beslutninger i akutt fase av en hendelse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øker sjansen for at ting blir gjort, og at de blir gjort rett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755650" marR="0" lvl="3" indent="-17970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F0B2C"/>
              </a:buClr>
              <a:buSzTx/>
              <a:buFont typeface="Wingdings" pitchFamily="2" charset="2"/>
              <a:buChar char="§"/>
              <a:tabLst/>
              <a:defRPr/>
            </a:pPr>
            <a:endParaRPr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</p:txBody>
      </p:sp>
      <p:pic>
        <p:nvPicPr>
          <p:cNvPr id="63" name="Picture 2">
            <a:extLst>
              <a:ext uri="{FF2B5EF4-FFF2-40B4-BE49-F238E27FC236}">
                <a16:creationId xmlns:a16="http://schemas.microsoft.com/office/drawing/2014/main" id="{6B15E835-7153-4A41-B04A-94862E9A7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t="105" r="17985" b="4426"/>
          <a:stretch/>
        </p:blipFill>
        <p:spPr bwMode="auto">
          <a:xfrm>
            <a:off x="6172200" y="-45720"/>
            <a:ext cx="6019800" cy="690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TekstSylinder 63">
            <a:extLst>
              <a:ext uri="{FF2B5EF4-FFF2-40B4-BE49-F238E27FC236}">
                <a16:creationId xmlns:a16="http://schemas.microsoft.com/office/drawing/2014/main" id="{5261A47C-E694-4C50-9DDA-AB58A6F3E751}"/>
              </a:ext>
            </a:extLst>
          </p:cNvPr>
          <p:cNvSpPr txBox="1"/>
          <p:nvPr/>
        </p:nvSpPr>
        <p:spPr>
          <a:xfrm>
            <a:off x="9419839" y="6611779"/>
            <a:ext cx="27721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rgbClr val="FFFFFF">
                    <a:lumMod val="75000"/>
                  </a:srgbClr>
                </a:solidFill>
              </a:rPr>
              <a:t>Foto: Jørgen Lie , Brann- og redningsetaten, Oslo</a:t>
            </a:r>
          </a:p>
        </p:txBody>
      </p:sp>
      <p:sp>
        <p:nvSpPr>
          <p:cNvPr id="65" name="Tittel 3">
            <a:extLst>
              <a:ext uri="{FF2B5EF4-FFF2-40B4-BE49-F238E27FC236}">
                <a16:creationId xmlns:a16="http://schemas.microsoft.com/office/drawing/2014/main" id="{D803B587-5231-4A5F-933E-B35F8654B4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84879" cy="1342584"/>
          </a:xfrm>
          <a:prstGeom prst="rect">
            <a:avLst/>
          </a:prstGeom>
          <a:noFill/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68288" algn="l"/>
              </a:tabLst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Forventet effekt</a:t>
            </a:r>
          </a:p>
        </p:txBody>
      </p:sp>
    </p:spTree>
    <p:extLst>
      <p:ext uri="{BB962C8B-B14F-4D97-AF65-F5344CB8AC3E}">
        <p14:creationId xmlns:p14="http://schemas.microsoft.com/office/powerpoint/2010/main" val="179473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2">
            <a:extLst>
              <a:ext uri="{FF2B5EF4-FFF2-40B4-BE49-F238E27FC236}">
                <a16:creationId xmlns:a16="http://schemas.microsoft.com/office/drawing/2014/main" id="{AF388F8F-7D3F-4781-BE04-B0FCEF1542B8}"/>
              </a:ext>
            </a:extLst>
          </p:cNvPr>
          <p:cNvSpPr txBox="1">
            <a:spLocks/>
          </p:cNvSpPr>
          <p:nvPr/>
        </p:nvSpPr>
        <p:spPr>
          <a:xfrm>
            <a:off x="0" y="1835027"/>
            <a:ext cx="5432612" cy="3518225"/>
          </a:xfrm>
          <a:prstGeom prst="rect">
            <a:avLst/>
          </a:prstGeom>
        </p:spPr>
        <p:txBody>
          <a:bodyPr lIns="720000" tIns="360000" rIns="360000" bIns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F0B2C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0A0A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nb-NO"/>
              <a:t>Mal i PowerPoint og veiledning for å lage en verdibergingsplan finnes på Oslo kommunes nettsider:</a:t>
            </a:r>
          </a:p>
          <a:p>
            <a:r>
              <a:rPr lang="nb-NO">
                <a:hlinkClick r:id="rId3"/>
              </a:rPr>
              <a:t>www.oslo.kommune.no/brannvern-ildsted-og-feiing/verdibergingsplan</a:t>
            </a:r>
            <a:endParaRPr lang="nb-NO"/>
          </a:p>
          <a:p>
            <a:r>
              <a:rPr lang="nb-NO">
                <a:cs typeface="Calibri"/>
              </a:rPr>
              <a:t>Malen er tilgjengelig for alle og gratis å bruke</a:t>
            </a:r>
          </a:p>
          <a:p>
            <a:r>
              <a:rPr lang="nb-NO">
                <a:ea typeface="+mn-lt"/>
                <a:cs typeface="+mn-lt"/>
              </a:rPr>
              <a:t>Brann- og redningsetaten i Oslo har rettighetene, og ansvaret for utvikling og oppdatering av malen</a:t>
            </a:r>
            <a:endParaRPr lang="nb-NO" sz="2000">
              <a:cs typeface="Calibri"/>
            </a:endParaRPr>
          </a:p>
        </p:txBody>
      </p:sp>
      <p:sp>
        <p:nvSpPr>
          <p:cNvPr id="3" name="Tittel 3">
            <a:extLst>
              <a:ext uri="{FF2B5EF4-FFF2-40B4-BE49-F238E27FC236}">
                <a16:creationId xmlns:a16="http://schemas.microsoft.com/office/drawing/2014/main" id="{CF611AAC-40B5-4211-AAF1-C3B84D18ECB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246733" cy="1835027"/>
          </a:xfrm>
          <a:prstGeom prst="rect">
            <a:avLst/>
          </a:prstGeom>
          <a:noFill/>
        </p:spPr>
        <p:txBody>
          <a:bodyPr lIns="720000" tIns="720000" rIns="36000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0B2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Mal og veiledning til verdibergingsplanen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716A96C-5E27-4925-BADD-4890C2E81F9B}"/>
              </a:ext>
            </a:extLst>
          </p:cNvPr>
          <p:cNvSpPr txBox="1"/>
          <p:nvPr/>
        </p:nvSpPr>
        <p:spPr>
          <a:xfrm>
            <a:off x="3186563" y="1340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F6E56DFA-1A34-45D0-B06C-AC42F329E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5980" y="134089"/>
            <a:ext cx="4770271" cy="64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29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3">
            <a:extLst>
              <a:ext uri="{FF2B5EF4-FFF2-40B4-BE49-F238E27FC236}">
                <a16:creationId xmlns:a16="http://schemas.microsoft.com/office/drawing/2014/main" id="{65F25F38-6015-4B05-8740-B6A8779AEF5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313863" cy="1281029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CF0B2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Mal og eksempel tilpasset kirker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A3D26C10-4126-49E1-A631-DC76AAEAAD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092" y="1709503"/>
            <a:ext cx="6276952" cy="442097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5C197E9-C400-4063-B939-AA2284F93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69" y="2523924"/>
            <a:ext cx="5055681" cy="356425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B30A1B79-5EDF-408F-9CF6-125CD567A766}"/>
              </a:ext>
            </a:extLst>
          </p:cNvPr>
          <p:cNvSpPr txBox="1">
            <a:spLocks/>
          </p:cNvSpPr>
          <p:nvPr/>
        </p:nvSpPr>
        <p:spPr>
          <a:xfrm>
            <a:off x="0" y="1281029"/>
            <a:ext cx="5160382" cy="1386873"/>
          </a:xfrm>
          <a:prstGeom prst="rect">
            <a:avLst/>
          </a:prstGeom>
        </p:spPr>
        <p:txBody>
          <a:bodyPr lIns="720000" tIns="360000" rIns="360000" bIns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0B2C"/>
              </a:buClr>
            </a:pPr>
            <a:r>
              <a:rPr lang="nb-NO" sz="1800">
                <a:hlinkClick r:id="rId5"/>
              </a:rPr>
              <a:t>www.ka.no/verdiberging</a:t>
            </a:r>
            <a:endParaRPr lang="nb-NO" sz="1800"/>
          </a:p>
          <a:p>
            <a:endParaRPr lang="nb-NO" sz="1800"/>
          </a:p>
          <a:p>
            <a:pPr lvl="3"/>
            <a:endParaRPr lang="nb-NO" sz="1500"/>
          </a:p>
        </p:txBody>
      </p:sp>
    </p:spTree>
    <p:extLst>
      <p:ext uri="{BB962C8B-B14F-4D97-AF65-F5344CB8AC3E}">
        <p14:creationId xmlns:p14="http://schemas.microsoft.com/office/powerpoint/2010/main" val="7851074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1C7A5917-822F-4093-A2B4-448AFFEE1465}"/>
              </a:ext>
            </a:extLst>
          </p:cNvPr>
          <p:cNvSpPr/>
          <p:nvPr/>
        </p:nvSpPr>
        <p:spPr>
          <a:xfrm>
            <a:off x="0" y="-11238"/>
            <a:ext cx="12182820" cy="6869238"/>
          </a:xfrm>
          <a:prstGeom prst="rect">
            <a:avLst/>
          </a:prstGeom>
          <a:solidFill>
            <a:srgbClr val="00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4C75B5F-0F9E-4282-B4B2-C749E760D4A3}"/>
              </a:ext>
            </a:extLst>
          </p:cNvPr>
          <p:cNvSpPr txBox="1">
            <a:spLocks/>
          </p:cNvSpPr>
          <p:nvPr/>
        </p:nvSpPr>
        <p:spPr>
          <a:xfrm>
            <a:off x="-1" y="1342584"/>
            <a:ext cx="4320275" cy="1511024"/>
          </a:xfrm>
          <a:prstGeom prst="rect">
            <a:avLst/>
          </a:prstGeom>
        </p:spPr>
        <p:txBody>
          <a:bodyPr lIns="720000" tIns="360000" rIns="0" bIns="0"/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nb-NO" sz="1800">
                <a:solidFill>
                  <a:schemeClr val="tx2"/>
                </a:solidFill>
              </a:rPr>
              <a:t>Hva sitter du igjen med?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C0F1CDC9-6207-4BCC-ACD8-8C199096A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91" y="3460735"/>
            <a:ext cx="3311294" cy="2790138"/>
          </a:xfrm>
          <a:prstGeom prst="rect">
            <a:avLst/>
          </a:prstGeom>
          <a:solidFill>
            <a:srgbClr val="000013"/>
          </a:solidFill>
        </p:spPr>
      </p:pic>
      <p:pic>
        <p:nvPicPr>
          <p:cNvPr id="7" name="Bilde 6" descr="Et bilde som inneholder person, utendørs, personer, gruppe&#10;&#10;Automatisk generert beskrivelse">
            <a:extLst>
              <a:ext uri="{FF2B5EF4-FFF2-40B4-BE49-F238E27FC236}">
                <a16:creationId xmlns:a16="http://schemas.microsoft.com/office/drawing/2014/main" id="{868A02D5-91C2-48E7-9225-837E61EEDE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4" r="5281"/>
          <a:stretch/>
        </p:blipFill>
        <p:spPr>
          <a:xfrm>
            <a:off x="4320275" y="0"/>
            <a:ext cx="7970403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F2E246C-1DB8-4EAA-869A-F01129B2EB79}"/>
              </a:ext>
            </a:extLst>
          </p:cNvPr>
          <p:cNvSpPr txBox="1"/>
          <p:nvPr/>
        </p:nvSpPr>
        <p:spPr>
          <a:xfrm>
            <a:off x="9266453" y="6623017"/>
            <a:ext cx="30242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/>
              <a:t>Foto: Susanna Björklöf, Brann- og redningsetaten, Oslo</a:t>
            </a:r>
          </a:p>
        </p:txBody>
      </p:sp>
      <p:sp>
        <p:nvSpPr>
          <p:cNvPr id="6" name="Tittel 3">
            <a:extLst>
              <a:ext uri="{FF2B5EF4-FFF2-40B4-BE49-F238E27FC236}">
                <a16:creationId xmlns:a16="http://schemas.microsoft.com/office/drawing/2014/main" id="{91D37041-2FDD-D07D-16AD-D61892BBB00D}"/>
              </a:ext>
            </a:extLst>
          </p:cNvPr>
          <p:cNvSpPr txBox="1">
            <a:spLocks/>
          </p:cNvSpPr>
          <p:nvPr/>
        </p:nvSpPr>
        <p:spPr>
          <a:xfrm>
            <a:off x="4589" y="0"/>
            <a:ext cx="4311095" cy="1342584"/>
          </a:xfrm>
          <a:prstGeom prst="rect">
            <a:avLst/>
          </a:prstGeom>
        </p:spPr>
        <p:txBody>
          <a:bodyPr wrap="square" lIns="720000" tIns="720000" rIns="0" b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400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Oppsummering</a:t>
            </a:r>
          </a:p>
        </p:txBody>
      </p:sp>
    </p:spTree>
    <p:extLst>
      <p:ext uri="{BB962C8B-B14F-4D97-AF65-F5344CB8AC3E}">
        <p14:creationId xmlns:p14="http://schemas.microsoft.com/office/powerpoint/2010/main" val="309159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510EEC-DA4A-4181-ABB5-DD65ABC3BFA7}" type="slidenum">
              <a:rPr kumimoji="0" lang="nb-NO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9180" y="-11238"/>
            <a:ext cx="12182820" cy="6869238"/>
          </a:xfrm>
          <a:prstGeom prst="rect">
            <a:avLst/>
          </a:prstGeom>
          <a:solidFill>
            <a:srgbClr val="0000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540067" y="2323169"/>
            <a:ext cx="5214073" cy="23109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Modul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Verdibergingsplan</a:t>
            </a:r>
            <a:b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FFC96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b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FFC96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br>
              <a:rPr kumimoji="0" lang="nb-NO" sz="3200" b="0" i="0" u="none" strike="noStrike" kern="1200" cap="none" spc="0" normalizeH="0" baseline="0" noProof="0">
                <a:ln>
                  <a:noFill/>
                </a:ln>
                <a:solidFill>
                  <a:srgbClr val="FFC967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</a:b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C96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0" normalizeH="0" baseline="0" noProof="0">
              <a:ln>
                <a:noFill/>
              </a:ln>
              <a:solidFill>
                <a:srgbClr val="FFC967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60E5350-47BA-4DEA-B5E7-37D303871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7" y="298251"/>
            <a:ext cx="2035845" cy="1715429"/>
          </a:xfrm>
          <a:prstGeom prst="rect">
            <a:avLst/>
          </a:prstGeom>
          <a:solidFill>
            <a:srgbClr val="000013"/>
          </a:solidFill>
        </p:spPr>
      </p:pic>
      <p:sp>
        <p:nvSpPr>
          <p:cNvPr id="13" name="TekstSylinder 12"/>
          <p:cNvSpPr txBox="1"/>
          <p:nvPr/>
        </p:nvSpPr>
        <p:spPr>
          <a:xfrm>
            <a:off x="9032095" y="6556931"/>
            <a:ext cx="33777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n-NO" sz="1000"/>
              <a:t>Foto: Kulturhistorisk museum, UiO/ Eirik Irgens Johnsen</a:t>
            </a:r>
            <a:endParaRPr lang="nb-NO" sz="1000">
              <a:solidFill>
                <a:schemeClr val="bg1"/>
              </a:solidFill>
              <a:latin typeface="Arial"/>
            </a:endParaRPr>
          </a:p>
        </p:txBody>
      </p:sp>
      <p:sp>
        <p:nvSpPr>
          <p:cNvPr id="14" name="Undertittel 2">
            <a:extLst>
              <a:ext uri="{FF2B5EF4-FFF2-40B4-BE49-F238E27FC236}">
                <a16:creationId xmlns:a16="http://schemas.microsoft.com/office/drawing/2014/main" id="{C6EA0616-585D-4DB8-90F6-7124DCBD74DE}"/>
              </a:ext>
            </a:extLst>
          </p:cNvPr>
          <p:cNvSpPr txBox="1">
            <a:spLocks/>
          </p:cNvSpPr>
          <p:nvPr/>
        </p:nvSpPr>
        <p:spPr>
          <a:xfrm>
            <a:off x="449108" y="4276480"/>
            <a:ext cx="3859756" cy="1699731"/>
          </a:xfrm>
          <a:prstGeom prst="rect">
            <a:avLst/>
          </a:prstGeom>
        </p:spPr>
        <p:txBody>
          <a:bodyPr vert="horz" lIns="0" tIns="180000" rIns="36000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50000"/>
              <a:buFont typeface="Wingdings" pitchFamily="2" charset="2"/>
              <a:buNone/>
              <a:tabLst>
                <a:tab pos="1331913" algn="l"/>
              </a:tabLst>
              <a:defRPr sz="1800" b="0" i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None/>
              <a:tabLst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None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4550" lvl="2" indent="-171450" algn="l"/>
            <a:endParaRPr lang="nb-NO" sz="2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Bilde 3" descr="Et bilde som inneholder person&#10;&#10;Automatisk generert beskrivelse">
            <a:extLst>
              <a:ext uri="{FF2B5EF4-FFF2-40B4-BE49-F238E27FC236}">
                <a16:creationId xmlns:a16="http://schemas.microsoft.com/office/drawing/2014/main" id="{5CBF41BD-D5E8-4E6D-AE8B-DC0A66B61C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9"/>
          <a:stretch/>
        </p:blipFill>
        <p:spPr>
          <a:xfrm>
            <a:off x="5628178" y="-33385"/>
            <a:ext cx="7541067" cy="689138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3C10317-FF1E-38DA-F04C-2CA87B345683}"/>
              </a:ext>
            </a:extLst>
          </p:cNvPr>
          <p:cNvSpPr txBox="1"/>
          <p:nvPr/>
        </p:nvSpPr>
        <p:spPr>
          <a:xfrm>
            <a:off x="9969499" y="5281083"/>
            <a:ext cx="180975" cy="36195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b-NO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18BC0179-EBE1-41D3-9659-5D1C8DB37923}"/>
              </a:ext>
            </a:extLst>
          </p:cNvPr>
          <p:cNvSpPr txBox="1"/>
          <p:nvPr/>
        </p:nvSpPr>
        <p:spPr>
          <a:xfrm>
            <a:off x="9302268" y="6611779"/>
            <a:ext cx="30362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chemeClr val="tx2"/>
                </a:solidFill>
              </a:rPr>
              <a:t>Foto: Susanna Björklöf, Brann- og redningsetaten, Oslo</a:t>
            </a:r>
          </a:p>
        </p:txBody>
      </p:sp>
    </p:spTree>
    <p:extLst>
      <p:ext uri="{BB962C8B-B14F-4D97-AF65-F5344CB8AC3E}">
        <p14:creationId xmlns:p14="http://schemas.microsoft.com/office/powerpoint/2010/main" val="91789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A6F9E4BB-F37B-4A0A-ADA2-097FA4FF0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38" y="0"/>
            <a:ext cx="5590762" cy="6858000"/>
          </a:xfrm>
          <a:prstGeom prst="rect">
            <a:avLst/>
          </a:prstGeom>
        </p:spPr>
      </p:pic>
      <p:sp>
        <p:nvSpPr>
          <p:cNvPr id="11" name="Plassholder for innhold 4">
            <a:extLst>
              <a:ext uri="{FF2B5EF4-FFF2-40B4-BE49-F238E27FC236}">
                <a16:creationId xmlns:a16="http://schemas.microsoft.com/office/drawing/2014/main" id="{08BF2D4F-C0D2-49E6-842D-55F5C30ED54D}"/>
              </a:ext>
            </a:extLst>
          </p:cNvPr>
          <p:cNvSpPr txBox="1">
            <a:spLocks/>
          </p:cNvSpPr>
          <p:nvPr/>
        </p:nvSpPr>
        <p:spPr>
          <a:xfrm>
            <a:off x="73820" y="1535525"/>
            <a:ext cx="6022180" cy="3786949"/>
          </a:xfrm>
          <a:prstGeom prst="rect">
            <a:avLst/>
          </a:prstGeom>
        </p:spPr>
        <p:txBody>
          <a:bodyPr vert="horz" lIns="720000" tIns="360000" rIns="360000" bIns="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kumimoji="0" lang="nb-NO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Kjennskap til verdibergingsplan</a:t>
            </a:r>
          </a:p>
          <a:p>
            <a:pPr marL="5760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nb-NO" sz="1800">
                <a:solidFill>
                  <a:srgbClr val="000000"/>
                </a:solidFill>
                <a:latin typeface="Calibri"/>
              </a:rPr>
              <a:t>innhold</a:t>
            </a: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760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lang="nb-NO" sz="1800">
                <a:solidFill>
                  <a:srgbClr val="000000"/>
                </a:solidFill>
                <a:latin typeface="Calibri"/>
              </a:rPr>
              <a:t>oppsett</a:t>
            </a:r>
          </a:p>
          <a:p>
            <a:pPr marL="5760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bruk</a:t>
            </a:r>
            <a:endParaRPr kumimoji="0" lang="nb-NO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ittel 3">
            <a:extLst>
              <a:ext uri="{FF2B5EF4-FFF2-40B4-BE49-F238E27FC236}">
                <a16:creationId xmlns:a16="http://schemas.microsoft.com/office/drawing/2014/main" id="{5F7DA2CE-D2F5-4835-A8E6-42CF7C1A54E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9080204" cy="1342584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Calibri"/>
                <a:cs typeface="Calibri Light"/>
              </a:rPr>
              <a:t>Mål for opplæringen</a:t>
            </a:r>
            <a:endParaRPr kumimoji="0" lang="nb-NO" sz="4000" b="0" i="0" u="none" strike="noStrike" kern="1200" cap="none" spc="0" normalizeH="0" baseline="0" noProof="0">
              <a:ln>
                <a:noFill/>
              </a:ln>
              <a:solidFill>
                <a:srgbClr val="CF0B2C"/>
              </a:solidFill>
              <a:effectLst/>
              <a:uLnTx/>
              <a:uFillTx/>
              <a:latin typeface="Calibri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46179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74436869-8A9A-4A77-8FDC-354164C00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71621" cy="1958138"/>
          </a:xfrm>
          <a:prstGeom prst="rect">
            <a:avLst/>
          </a:prstGeom>
        </p:spPr>
        <p:txBody>
          <a:bodyPr vert="horz" wrap="square" lIns="720000" tIns="720000" rIns="36000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ea typeface="+mj-ea"/>
                <a:cs typeface="+mj-cs"/>
              </a:defRPr>
            </a:lvl1pPr>
          </a:lstStyle>
          <a:p>
            <a:r>
              <a:rPr lang="nb-NO"/>
              <a:t>Hvorfor en </a:t>
            </a:r>
          </a:p>
          <a:p>
            <a:r>
              <a:rPr lang="nb-NO"/>
              <a:t>verdibergingsplan?</a:t>
            </a:r>
            <a:endParaRPr lang="nb-NO">
              <a:cs typeface="Calibri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45868B-D3F5-459B-A8A9-F0A3BA0449BE}"/>
              </a:ext>
            </a:extLst>
          </p:cNvPr>
          <p:cNvSpPr txBox="1">
            <a:spLocks/>
          </p:cNvSpPr>
          <p:nvPr/>
        </p:nvSpPr>
        <p:spPr>
          <a:xfrm>
            <a:off x="0" y="2024564"/>
            <a:ext cx="4725157" cy="2825728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Bidrar til å redusere tap av kulturhistoriske verdier </a:t>
            </a:r>
            <a:endParaRPr lang="nb-NO"/>
          </a:p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Hjelper brannvesenet å få oversikt og planlegge innsatsen </a:t>
            </a:r>
          </a:p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Prioriteringene av hva som skal berges er gjort i fredstid av de som kjenner verdiene best</a:t>
            </a:r>
            <a:endParaRPr lang="nb-NO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Bilde 5" descr="Et bilde som inneholder person, stabel&#10;&#10;Automatisk generert beskrivelse">
            <a:extLst>
              <a:ext uri="{FF2B5EF4-FFF2-40B4-BE49-F238E27FC236}">
                <a16:creationId xmlns:a16="http://schemas.microsoft.com/office/drawing/2014/main" id="{2D5FEEDC-ECA0-45FA-9F46-CACD72606C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345" y="926123"/>
            <a:ext cx="7504966" cy="5005754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BA3A3D13-9D9C-42AE-BCB6-B6122C7283F2}"/>
              </a:ext>
            </a:extLst>
          </p:cNvPr>
          <p:cNvSpPr txBox="1"/>
          <p:nvPr/>
        </p:nvSpPr>
        <p:spPr>
          <a:xfrm>
            <a:off x="10093735" y="5685656"/>
            <a:ext cx="20982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chemeClr val="tx2"/>
                </a:solidFill>
              </a:rPr>
              <a:t>Foto: Brann- og redningsetaten, Oslo</a:t>
            </a:r>
          </a:p>
        </p:txBody>
      </p:sp>
    </p:spTree>
    <p:extLst>
      <p:ext uri="{BB962C8B-B14F-4D97-AF65-F5344CB8AC3E}">
        <p14:creationId xmlns:p14="http://schemas.microsoft.com/office/powerpoint/2010/main" val="356888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CC92F464-DD91-4924-83F1-36497C9840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-1"/>
            <a:ext cx="5143502" cy="685800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10CB42B6-80DC-4098-99AC-91D1301353D0}"/>
              </a:ext>
            </a:extLst>
          </p:cNvPr>
          <p:cNvSpPr txBox="1"/>
          <p:nvPr/>
        </p:nvSpPr>
        <p:spPr>
          <a:xfrm>
            <a:off x="9154511" y="6611778"/>
            <a:ext cx="3037489" cy="246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chemeClr val="tx2"/>
                </a:solidFill>
              </a:rPr>
              <a:t>Foto: Susanna Björklöf, Brann- og redningsetaten, Oslo</a:t>
            </a:r>
          </a:p>
        </p:txBody>
      </p:sp>
      <p:sp>
        <p:nvSpPr>
          <p:cNvPr id="2" name="Tittel 3">
            <a:extLst>
              <a:ext uri="{FF2B5EF4-FFF2-40B4-BE49-F238E27FC236}">
                <a16:creationId xmlns:a16="http://schemas.microsoft.com/office/drawing/2014/main" id="{74436869-8A9A-4A77-8FDC-354164C00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84879" cy="1958138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ea typeface="+mj-ea"/>
                <a:cs typeface="+mj-cs"/>
              </a:defRPr>
            </a:lvl1pPr>
          </a:lstStyle>
          <a:p>
            <a:r>
              <a:rPr lang="nb-NO"/>
              <a:t>Hvem bør lage en</a:t>
            </a:r>
            <a:br>
              <a:rPr lang="nb-NO"/>
            </a:br>
            <a:r>
              <a:rPr lang="nb-NO"/>
              <a:t>verdibergingsplan?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45868B-D3F5-459B-A8A9-F0A3BA0449BE}"/>
              </a:ext>
            </a:extLst>
          </p:cNvPr>
          <p:cNvSpPr txBox="1">
            <a:spLocks/>
          </p:cNvSpPr>
          <p:nvPr/>
        </p:nvSpPr>
        <p:spPr>
          <a:xfrm>
            <a:off x="0" y="2170023"/>
            <a:ext cx="6398147" cy="2517952"/>
          </a:xfrm>
          <a:prstGeom prst="rect">
            <a:avLst/>
          </a:prstGeom>
        </p:spPr>
        <p:txBody>
          <a:bodyPr vert="horz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Lages av forvaltere av kulturhistoriske verdier</a:t>
            </a:r>
            <a:endParaRPr lang="nb-NO">
              <a:solidFill>
                <a:srgbClr val="000000"/>
              </a:solidFill>
              <a:cs typeface="Calibri"/>
            </a:endParaRPr>
          </a:p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Lages i samråd med og forankres hos lokalt brannvesen</a:t>
            </a:r>
            <a:endParaRPr lang="nb-NO">
              <a:solidFill>
                <a:srgbClr val="000000"/>
              </a:solidFill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F0B2C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Forvalter har ansvaret for at verdibergingsplanen er oppdatert og tilgjengelig for brannvesenet</a:t>
            </a:r>
            <a:endParaRPr lang="nb-NO">
              <a:solidFill>
                <a:srgbClr val="00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224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74436869-8A9A-4A77-8FDC-354164C0018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384879" cy="1958138"/>
          </a:xfrm>
          <a:prstGeom prst="rect">
            <a:avLst/>
          </a:prstGeom>
        </p:spPr>
        <p:txBody>
          <a:bodyPr vert="horz" lIns="720000" tIns="720000" rIns="360000" bIns="0" rtlCol="0" anchor="t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000" b="0" i="0" u="none" strike="noStrike" cap="none" spc="0" normalizeH="0" baseline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ea typeface="+mj-ea"/>
                <a:cs typeface="+mj-cs"/>
              </a:defRPr>
            </a:lvl1pPr>
          </a:lstStyle>
          <a:p>
            <a:r>
              <a:rPr lang="nb-NO"/>
              <a:t>Hva inneholder en verdibergingsplan?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B45868B-D3F5-459B-A8A9-F0A3BA0449BE}"/>
              </a:ext>
            </a:extLst>
          </p:cNvPr>
          <p:cNvSpPr txBox="1">
            <a:spLocks/>
          </p:cNvSpPr>
          <p:nvPr/>
        </p:nvSpPr>
        <p:spPr>
          <a:xfrm>
            <a:off x="0" y="1958137"/>
            <a:ext cx="5266087" cy="4426166"/>
          </a:xfrm>
          <a:prstGeom prst="rect">
            <a:avLst/>
          </a:prstGeom>
        </p:spPr>
        <p:txBody>
          <a:bodyPr vert="horz" wrap="square" lIns="720000" tIns="360000" rIns="360000" bIns="0" rtlCol="0" anchor="t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F0B2C"/>
              </a:buClr>
              <a:defRPr/>
            </a:pPr>
            <a:r>
              <a:rPr lang="nb-NO">
                <a:solidFill>
                  <a:srgbClr val="000000"/>
                </a:solidFill>
              </a:rPr>
              <a:t>Verdibergingsplanen inneholder  opplysninger for brannvesenets ulike nivåer under innsats:</a:t>
            </a:r>
          </a:p>
          <a:p>
            <a:pPr marL="755650" marR="0" lvl="3" indent="-342900" fontAlgn="auto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ct val="115000"/>
              <a:tabLst/>
              <a:defRPr/>
            </a:pPr>
            <a:r>
              <a:rPr lang="nb-NO" sz="1800">
                <a:solidFill>
                  <a:srgbClr val="000000"/>
                </a:solidFill>
              </a:rPr>
              <a:t>kart og beskrivelse av objektet</a:t>
            </a:r>
          </a:p>
          <a:p>
            <a:pPr marL="755650" marR="0" lvl="3" indent="-342900" fontAlgn="auto"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ct val="115000"/>
              <a:tabLst/>
              <a:defRPr/>
            </a:pPr>
            <a:r>
              <a:rPr lang="nb-NO" sz="1800">
                <a:solidFill>
                  <a:srgbClr val="000000"/>
                </a:solidFill>
              </a:rPr>
              <a:t>viktig og relevant kontaktinformasjon</a:t>
            </a:r>
            <a:endParaRPr lang="nb-NO" sz="1800">
              <a:solidFill>
                <a:srgbClr val="000000"/>
              </a:solidFill>
              <a:cs typeface="Calibri"/>
            </a:endParaRPr>
          </a:p>
          <a:p>
            <a:pPr marL="755650" lvl="3" indent="-342900">
              <a:spcBef>
                <a:spcPts val="1200"/>
              </a:spcBef>
              <a:buClr>
                <a:srgbClr val="7F7F7F"/>
              </a:buClr>
              <a:buSzPct val="115000"/>
              <a:defRPr/>
            </a:pPr>
            <a:r>
              <a:rPr lang="nb-NO" sz="1800">
                <a:solidFill>
                  <a:srgbClr val="000000"/>
                </a:solidFill>
              </a:rPr>
              <a:t>lister og plantegninger som viser prioriterte verdier</a:t>
            </a:r>
            <a:endParaRPr lang="nb-NO" sz="1800">
              <a:solidFill>
                <a:srgbClr val="000000"/>
              </a:solidFill>
              <a:cs typeface="Calibri"/>
            </a:endParaRPr>
          </a:p>
          <a:p>
            <a:pPr marL="755650" lvl="3" indent="-342900">
              <a:spcBef>
                <a:spcPts val="1200"/>
              </a:spcBef>
              <a:buClr>
                <a:srgbClr val="7F7F7F"/>
              </a:buClr>
              <a:buSzPct val="115000"/>
              <a:defRPr/>
            </a:pPr>
            <a:r>
              <a:rPr lang="nb-NO" sz="1800">
                <a:solidFill>
                  <a:srgbClr val="000000"/>
                </a:solidFill>
              </a:rPr>
              <a:t>bergingskort med instruksjoner for berging av enkelte gjenstander eller soner </a:t>
            </a:r>
            <a:endParaRPr lang="nb-NO" sz="18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610A69C-977A-4DC7-BAA1-BF685CDB1F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337" y="1297197"/>
            <a:ext cx="7169663" cy="508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75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3">
            <a:extLst>
              <a:ext uri="{FF2B5EF4-FFF2-40B4-BE49-F238E27FC236}">
                <a16:creationId xmlns:a16="http://schemas.microsoft.com/office/drawing/2014/main" id="{BFF1D223-EC29-449B-AA75-74A87CCEEB44}"/>
              </a:ext>
            </a:extLst>
          </p:cNvPr>
          <p:cNvSpPr txBox="1">
            <a:spLocks/>
          </p:cNvSpPr>
          <p:nvPr/>
        </p:nvSpPr>
        <p:spPr>
          <a:xfrm>
            <a:off x="0" y="134858"/>
            <a:ext cx="5041692" cy="2573691"/>
          </a:xfrm>
          <a:prstGeom prst="rect">
            <a:avLst/>
          </a:prstGeom>
        </p:spPr>
        <p:txBody>
          <a:bodyPr vert="horz" wrap="square" lIns="720000" tIns="720000" rIns="360000" bIns="0" rtlCol="0" anchor="t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0" i="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Hvilke verdier</a:t>
            </a:r>
            <a:r>
              <a:rPr lang="nb-NO">
                <a:solidFill>
                  <a:srgbClr val="CF0B2C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nb-NO">
                <a:solidFill>
                  <a:srgbClr val="CF0B2C"/>
                </a:solidFill>
                <a:latin typeface="+mn-lt"/>
              </a:rPr>
              <a:t>kan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lang="nb-NO">
                <a:solidFill>
                  <a:srgbClr val="CF0B2C"/>
                </a:solidFill>
                <a:latin typeface="+mn-lt"/>
              </a:rPr>
              <a:t>inngå</a:t>
            </a:r>
            <a:r>
              <a:rPr kumimoji="0" lang="nb-NO" sz="4000" b="0" i="0" u="none" strike="noStrike" kern="1200" cap="none" spc="0" normalizeH="0" baseline="0" noProof="0">
                <a:ln>
                  <a:noFill/>
                </a:ln>
                <a:solidFill>
                  <a:srgbClr val="CF0B2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i en verdibergingsplan?</a:t>
            </a:r>
          </a:p>
        </p:txBody>
      </p:sp>
      <p:sp>
        <p:nvSpPr>
          <p:cNvPr id="13" name="Plassholder for innhold 2">
            <a:extLst>
              <a:ext uri="{FF2B5EF4-FFF2-40B4-BE49-F238E27FC236}">
                <a16:creationId xmlns:a16="http://schemas.microsoft.com/office/drawing/2014/main" id="{FD254D69-D222-4B52-BFD9-7587A1F89BAD}"/>
              </a:ext>
            </a:extLst>
          </p:cNvPr>
          <p:cNvSpPr txBox="1">
            <a:spLocks/>
          </p:cNvSpPr>
          <p:nvPr/>
        </p:nvSpPr>
        <p:spPr>
          <a:xfrm>
            <a:off x="0" y="2708549"/>
            <a:ext cx="4874178" cy="3947023"/>
          </a:xfrm>
          <a:prstGeom prst="rect">
            <a:avLst/>
          </a:prstGeom>
        </p:spPr>
        <p:txBody>
          <a:bodyPr vert="horz" lIns="720000" tIns="360000" rIns="360000" bIns="0" rtlCol="0" anchor="t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50000"/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000" indent="-180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FFC000"/>
              </a:buClr>
              <a:buSzPct val="110000"/>
              <a:buFont typeface="Arial" panose="020B0604020202020204" pitchFamily="34" charset="0"/>
              <a:buChar char="•"/>
              <a:defRPr sz="17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6000" indent="-1800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6"/>
              </a:buClr>
              <a:buFont typeface="Wingdings" pitchFamily="2" charset="2"/>
              <a:buChar char="§"/>
              <a:tabLst/>
              <a:defRPr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Løst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inventar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Fast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inventar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Konstruksjonsdeler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Del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av bygning, med interiør eller eksteriør</a:t>
            </a:r>
            <a:endParaRPr lang="nb-NO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50000"/>
              <a:buFont typeface="Wingdings" pitchFamily="2" charset="2"/>
              <a:buChar char="§"/>
              <a:tabLst/>
              <a:defRPr/>
            </a:pPr>
            <a:r>
              <a:rPr lang="nb-NO">
                <a:solidFill>
                  <a:srgbClr val="000000"/>
                </a:solidFill>
              </a:rPr>
              <a:t>Hel</a:t>
            </a:r>
            <a:r>
              <a:rPr kumimoji="0" lang="nb-NO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bygning</a:t>
            </a:r>
          </a:p>
        </p:txBody>
      </p:sp>
      <p:pic>
        <p:nvPicPr>
          <p:cNvPr id="3" name="Bilde 2" descr="Et bilde som inneholder innendørs, stol&#10;&#10;Automatisk generert beskrivelse">
            <a:extLst>
              <a:ext uri="{FF2B5EF4-FFF2-40B4-BE49-F238E27FC236}">
                <a16:creationId xmlns:a16="http://schemas.microsoft.com/office/drawing/2014/main" id="{913A519D-F802-47FD-A422-0A6284F5C9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633"/>
          <a:stretch/>
        </p:blipFill>
        <p:spPr>
          <a:xfrm>
            <a:off x="5041692" y="0"/>
            <a:ext cx="7150308" cy="6858000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1E525F6E-D6B1-4924-984D-23A449C02412}"/>
              </a:ext>
            </a:extLst>
          </p:cNvPr>
          <p:cNvSpPr txBox="1"/>
          <p:nvPr/>
        </p:nvSpPr>
        <p:spPr>
          <a:xfrm>
            <a:off x="9746492" y="6611779"/>
            <a:ext cx="2445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83"/>
            <a:r>
              <a:rPr lang="nb-NO" sz="1000" dirty="0">
                <a:solidFill>
                  <a:schemeClr val="tx2"/>
                </a:solidFill>
              </a:rPr>
              <a:t>Foto: Hans Fredrik Asbjørnsen, Info Marked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2D56594-D08D-4578-B917-30D2F32067C7}"/>
              </a:ext>
            </a:extLst>
          </p:cNvPr>
          <p:cNvSpPr txBox="1"/>
          <p:nvPr/>
        </p:nvSpPr>
        <p:spPr>
          <a:xfrm>
            <a:off x="1439344" y="6382284"/>
            <a:ext cx="412729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1600" b="0" i="1">
                <a:solidFill>
                  <a:srgbClr val="444444"/>
                </a:solidFill>
                <a:effectLst/>
              </a:rPr>
              <a:t>Observasjonstårnet i Observatoriet i Oslo</a:t>
            </a:r>
          </a:p>
          <a:p>
            <a:endParaRPr lang="nb-NO" sz="1600" i="1">
              <a:solidFill>
                <a:srgbClr val="444444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6008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Egendefinert 9">
      <a:dk1>
        <a:srgbClr val="000013"/>
      </a:dk1>
      <a:lt1>
        <a:srgbClr val="FFC000"/>
      </a:lt1>
      <a:dk2>
        <a:srgbClr val="FFFFFF"/>
      </a:dk2>
      <a:lt2>
        <a:srgbClr val="CF0B2C"/>
      </a:lt2>
      <a:accent1>
        <a:srgbClr val="7F7F7F"/>
      </a:accent1>
      <a:accent2>
        <a:srgbClr val="ED7D31"/>
      </a:accent2>
      <a:accent3>
        <a:srgbClr val="A5A5A5"/>
      </a:accent3>
      <a:accent4>
        <a:srgbClr val="000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gendefinert 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69E82D93866B4497346CB086FA131C" ma:contentTypeVersion="14" ma:contentTypeDescription="Create a new document." ma:contentTypeScope="" ma:versionID="2f640b0b3d8dd60aa4438fca687cbe80">
  <xsd:schema xmlns:xsd="http://www.w3.org/2001/XMLSchema" xmlns:xs="http://www.w3.org/2001/XMLSchema" xmlns:p="http://schemas.microsoft.com/office/2006/metadata/properties" xmlns:ns3="923851af-529b-4b5e-90da-7f9f5f7d9095" xmlns:ns4="3c68946b-b9fc-4c0d-9190-9e99577c9bca" targetNamespace="http://schemas.microsoft.com/office/2006/metadata/properties" ma:root="true" ma:fieldsID="accd574d072e03ce2521da73aa27a083" ns3:_="" ns4:_="">
    <xsd:import namespace="923851af-529b-4b5e-90da-7f9f5f7d9095"/>
    <xsd:import namespace="3c68946b-b9fc-4c0d-9190-9e99577c9bc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851af-529b-4b5e-90da-7f9f5f7d9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8946b-b9fc-4c0d-9190-9e99577c9b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FC8508-A280-4CB9-B1E2-FEABC75429D1}">
  <ds:schemaRefs>
    <ds:schemaRef ds:uri="3c68946b-b9fc-4c0d-9190-9e99577c9bca"/>
    <ds:schemaRef ds:uri="923851af-529b-4b5e-90da-7f9f5f7d90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A22D24-46A6-47F0-9BAA-4A513F75FF6F}">
  <ds:schemaRefs>
    <ds:schemaRef ds:uri="3c68946b-b9fc-4c0d-9190-9e99577c9bca"/>
    <ds:schemaRef ds:uri="923851af-529b-4b5e-90da-7f9f5f7d90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37D49A-93D7-4D60-AE4D-8514AF41CA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5151</Words>
  <Application>Microsoft Office PowerPoint</Application>
  <PresentationFormat>Widescreen</PresentationFormat>
  <Paragraphs>524</Paragraphs>
  <Slides>37</Slides>
  <Notes>37</Notes>
  <HiddenSlides>0</HiddenSlides>
  <MMClips>0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37</vt:i4>
      </vt:variant>
    </vt:vector>
  </HeadingPairs>
  <TitlesOfParts>
    <vt:vector size="45" baseType="lpstr">
      <vt:lpstr>Arial</vt:lpstr>
      <vt:lpstr>Arial,Sans-Serif</vt:lpstr>
      <vt:lpstr>Calibri</vt:lpstr>
      <vt:lpstr>Calibri Light</vt:lpstr>
      <vt:lpstr>Wingdings</vt:lpstr>
      <vt:lpstr>Office Theme</vt:lpstr>
      <vt:lpstr>Office-tema</vt:lpstr>
      <vt:lpstr>1_Office-tema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Hvor oppbevares en verdibergingsplan?</vt:lpstr>
      <vt:lpstr>Hva er viktig for  brannvesenet?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Susanna Björklöf</dc:creator>
  <cp:lastModifiedBy>Susanna Björklöf</cp:lastModifiedBy>
  <cp:revision>1</cp:revision>
  <dcterms:created xsi:type="dcterms:W3CDTF">2022-09-26T10:51:21Z</dcterms:created>
  <dcterms:modified xsi:type="dcterms:W3CDTF">2023-01-18T06:41:56Z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a2396b7-5846-48ff-8468-5f49f8ad722a_Enabled">
    <vt:lpwstr>true</vt:lpwstr>
  </property>
  <property fmtid="{D5CDD505-2E9C-101B-9397-08002B2CF9AE}" pid="3" name="MSIP_Label_7a2396b7-5846-48ff-8468-5f49f8ad722a_SetDate">
    <vt:lpwstr>2022-09-26T10:51:33Z</vt:lpwstr>
  </property>
  <property fmtid="{D5CDD505-2E9C-101B-9397-08002B2CF9AE}" pid="4" name="MSIP_Label_7a2396b7-5846-48ff-8468-5f49f8ad722a_Method">
    <vt:lpwstr>Standard</vt:lpwstr>
  </property>
  <property fmtid="{D5CDD505-2E9C-101B-9397-08002B2CF9AE}" pid="5" name="MSIP_Label_7a2396b7-5846-48ff-8468-5f49f8ad722a_Name">
    <vt:lpwstr>Lav</vt:lpwstr>
  </property>
  <property fmtid="{D5CDD505-2E9C-101B-9397-08002B2CF9AE}" pid="6" name="MSIP_Label_7a2396b7-5846-48ff-8468-5f49f8ad722a_SiteId">
    <vt:lpwstr>e6795081-6391-442e-9ab4-5e9ef74f18ea</vt:lpwstr>
  </property>
  <property fmtid="{D5CDD505-2E9C-101B-9397-08002B2CF9AE}" pid="7" name="MSIP_Label_7a2396b7-5846-48ff-8468-5f49f8ad722a_ActionId">
    <vt:lpwstr>d93ead51-c197-4c5e-8717-438cd2301bb0</vt:lpwstr>
  </property>
  <property fmtid="{D5CDD505-2E9C-101B-9397-08002B2CF9AE}" pid="8" name="MSIP_Label_7a2396b7-5846-48ff-8468-5f49f8ad722a_ContentBits">
    <vt:lpwstr>0</vt:lpwstr>
  </property>
  <property fmtid="{D5CDD505-2E9C-101B-9397-08002B2CF9AE}" pid="9" name="ContentTypeId">
    <vt:lpwstr>0x010100DD69E82D93866B4497346CB086FA131C</vt:lpwstr>
  </property>
</Properties>
</file>