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"/>
  </p:notesMasterIdLst>
  <p:sldIdLst>
    <p:sldId id="256" r:id="rId2"/>
    <p:sldId id="649" r:id="rId3"/>
    <p:sldId id="652" r:id="rId4"/>
    <p:sldId id="262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4BE9B-9D26-45D2-8DC1-6EE67397DDC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840B0-6EBA-4CDE-9F49-A5DB3CF887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989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427DE8-3DFA-4D32-97D0-B7528F122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4477AA3-392A-47BE-ABB8-D24677A50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54202D-4AC3-485E-9CDB-948DC3AE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AD71C3-B458-46AF-9A3D-686966441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797210-A034-4303-9F49-150E6990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778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3BA291-89A6-4746-9C03-1ABED359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9B9CD9E-96B2-4356-AF27-8769680C1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2B99CB-C76F-4600-B09B-23CA98401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930F9C-8C42-4180-A5C5-A1459375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46D9F2-D9A4-4A5B-8BCC-9BB78749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901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31CE836-99A8-4A22-83E2-B9A054AE7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A02C119-0C63-4F60-B679-684FB14A7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2ED0024-8A93-440C-8597-AF038712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CA4AC43-1B2B-433D-9B6C-CA0155969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CCC560-8198-4A8B-AD6D-E411FE25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618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029834-E44E-4CB7-B8AD-653F33BF9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110494-2324-4F16-AF34-317811C24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6625D67-C3C6-412F-A71E-01F26BB0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972C78-1221-412B-B446-DDABC4F9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B94554-919B-459D-8400-432713D3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59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BA5063-D246-44D8-BC26-71825BCA6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4E42E13-5F65-4F13-933C-EF86F89B9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D00D2E-3910-4116-8432-2D76CCD66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48F5E2-7EE0-4F1D-85B8-F7204263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72FDC9-9E09-4FF8-9A8C-E6B497DB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377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3BD619-B6BE-48AE-B855-1AB80DB4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C596B0-7731-4B65-B348-6F7D27ABA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625988C-DE25-43FF-B931-6AD402E66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F40E66-18D6-4B44-B499-50249EFC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A9FACBD-9F0B-40B5-94A5-6EB6CDEF2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BB7F42-DDF8-44FD-BC51-4EFB6C1E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776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5785C4-3FDA-46B3-8E20-CD2D4B6D5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56203EA-594E-4EFD-B128-0D09F0A5C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2B02662-44E0-4A40-8702-6CF88E27E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7AE64A5-CBDE-48B0-B600-13AC9840F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815E906-7EBA-4B03-8D2F-6E28DE5E4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5119A4C-B818-40B7-A42C-7B5962CA0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FB48DD9-13D2-4E78-AC64-B949EB3C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E5466E7-3134-4ECC-85B6-813D696A0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2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4B695E-C046-4A39-BE64-1A26E66E1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494F570-0C26-4154-ADC8-EFE53F4F9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88E873B-3212-416E-B6A4-7EEDF15F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77DDB3E-9834-4958-9ECA-B1E428BCA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941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1E87487-3A0F-4970-8404-AC598EB62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E9F8409-65D3-413B-988B-3433C25B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BE7DB6F-A585-415A-B6AF-68392485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988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8D8429-1BE8-4F41-93CA-9E59B016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1F5F61-18C9-439B-8FAF-FAE415DB6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C1E9E9-089C-409E-96FE-D951F393A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477A904-1A6D-4370-8699-8700D6BE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39CE445-40FA-422A-9123-12B23777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2257383-46EE-4170-8B7C-B60BFDDD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22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7A1FC6-45BB-4FA2-A842-F046DA19C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5C57E55-6140-476F-B891-6C1DD21F9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1C8A133-C259-48C3-9EE8-98EC93D15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89AD472-12F9-455C-8480-C9997C4B6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8E302EB-9AD8-4EF0-B793-21AE6053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68F0100-EC88-4B78-99C9-AE811BFE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898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0C0CA0C-3869-4536-9DC8-57CBCD5C0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3663666-995D-4FC4-AB50-6DEA37579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7FAD675-8B59-4F22-AA2A-C76E76EEA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4914A-E83F-4AC1-B53A-32254D97F313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BEE2CA-578A-4EE6-95C9-B02860929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39D218-CFE8-4F58-8CDD-FF0AE1256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91EE-BEE6-4FA0-89B3-7A6329759F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292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7390B9F1-4DEC-4133-B973-D3DE3CAB197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2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9500859-5396-47CA-8C44-DA595B0CD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458" y="1031073"/>
            <a:ext cx="6331352" cy="1341969"/>
          </a:xfrm>
        </p:spPr>
        <p:txBody>
          <a:bodyPr anchor="b">
            <a:normAutofit fontScale="90000"/>
          </a:bodyPr>
          <a:lstStyle/>
          <a:p>
            <a:pPr algn="l"/>
            <a:r>
              <a:rPr lang="nb-NO" sz="4800" b="1" dirty="0"/>
              <a:t>Endring i godtgjøring</a:t>
            </a:r>
            <a:br>
              <a:rPr lang="nb-NO" sz="4800" b="1" dirty="0"/>
            </a:br>
            <a:r>
              <a:rPr lang="nb-NO" sz="4800" b="1" dirty="0"/>
              <a:t>fra 1.3.2024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286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>
            <a:extLst>
              <a:ext uri="{FF2B5EF4-FFF2-40B4-BE49-F238E27FC236}">
                <a16:creationId xmlns:a16="http://schemas.microsoft.com/office/drawing/2014/main" id="{3CA271AC-01A0-4EBE-809E-50AEA0A1A6EE}"/>
              </a:ext>
            </a:extLst>
          </p:cNvPr>
          <p:cNvSpPr/>
          <p:nvPr/>
        </p:nvSpPr>
        <p:spPr>
          <a:xfrm>
            <a:off x="306927" y="1588317"/>
            <a:ext cx="2511346" cy="25694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r>
              <a:rPr lang="nb-NO" dirty="0"/>
              <a:t>Vakt</a:t>
            </a:r>
          </a:p>
          <a:p>
            <a:pPr algn="ctr"/>
            <a:r>
              <a:rPr lang="nb-NO" dirty="0"/>
              <a:t>621 kr</a:t>
            </a:r>
          </a:p>
          <a:p>
            <a:pPr algn="ctr"/>
            <a:r>
              <a:rPr lang="nb-NO" sz="1100" dirty="0"/>
              <a:t>hver påbegynte halvtime</a:t>
            </a:r>
          </a:p>
          <a:p>
            <a:pPr algn="ctr"/>
            <a:r>
              <a:rPr lang="nb-NO" dirty="0"/>
              <a:t>Ny sats  654 kr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7F24E4CD-CDDB-4168-9C5D-2537117C227B}"/>
              </a:ext>
            </a:extLst>
          </p:cNvPr>
          <p:cNvSpPr/>
          <p:nvPr/>
        </p:nvSpPr>
        <p:spPr>
          <a:xfrm>
            <a:off x="3069738" y="1588317"/>
            <a:ext cx="2511346" cy="25694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r>
              <a:rPr lang="nb-NO" dirty="0"/>
              <a:t>Innkalt</a:t>
            </a:r>
          </a:p>
          <a:p>
            <a:pPr algn="ctr"/>
            <a:r>
              <a:rPr lang="nb-NO" dirty="0"/>
              <a:t>936 kr </a:t>
            </a:r>
          </a:p>
          <a:p>
            <a:pPr algn="ctr"/>
            <a:r>
              <a:rPr lang="nb-NO" sz="1100" dirty="0"/>
              <a:t>hver påbegynte halvtime</a:t>
            </a:r>
          </a:p>
          <a:p>
            <a:pPr algn="ctr"/>
            <a:r>
              <a:rPr lang="nb-NO" dirty="0"/>
              <a:t>Ny sats 985 kr</a:t>
            </a:r>
          </a:p>
        </p:txBody>
      </p:sp>
      <p:pic>
        <p:nvPicPr>
          <p:cNvPr id="16" name="Grafikk 15" descr="Brann konstabel kvinne kontur">
            <a:extLst>
              <a:ext uri="{FF2B5EF4-FFF2-40B4-BE49-F238E27FC236}">
                <a16:creationId xmlns:a16="http://schemas.microsoft.com/office/drawing/2014/main" id="{BE7C0A59-A43D-4512-B925-233BD2EF0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4583" y="1665588"/>
            <a:ext cx="1012980" cy="1012980"/>
          </a:xfrm>
          <a:prstGeom prst="rect">
            <a:avLst/>
          </a:prstGeom>
        </p:spPr>
      </p:pic>
      <p:pic>
        <p:nvPicPr>
          <p:cNvPr id="17" name="Grafikk 16" descr="Brann konstabel maler med heldekkende fyll">
            <a:extLst>
              <a:ext uri="{FF2B5EF4-FFF2-40B4-BE49-F238E27FC236}">
                <a16:creationId xmlns:a16="http://schemas.microsoft.com/office/drawing/2014/main" id="{3C018963-A4AC-4619-B0EB-21F96AB309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7262" y="1588317"/>
            <a:ext cx="1012980" cy="1012980"/>
          </a:xfrm>
          <a:prstGeom prst="rect">
            <a:avLst/>
          </a:prstGeom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47523604-03A0-4FED-AD21-B414A1542766}"/>
              </a:ext>
            </a:extLst>
          </p:cNvPr>
          <p:cNvSpPr/>
          <p:nvPr/>
        </p:nvSpPr>
        <p:spPr>
          <a:xfrm>
            <a:off x="5854494" y="1588317"/>
            <a:ext cx="2511346" cy="256946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  <a:p>
            <a:pPr algn="ctr"/>
            <a:r>
              <a:rPr lang="nb-NO" dirty="0" err="1"/>
              <a:t>Adm.tillegg</a:t>
            </a:r>
            <a:r>
              <a:rPr lang="nb-NO" dirty="0"/>
              <a:t> </a:t>
            </a:r>
          </a:p>
          <a:p>
            <a:pPr algn="ctr"/>
            <a:r>
              <a:rPr lang="nb-NO" dirty="0"/>
              <a:t>250 kr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5DD76FE-1104-4B51-8FAD-67725316E7FC}"/>
              </a:ext>
            </a:extLst>
          </p:cNvPr>
          <p:cNvSpPr/>
          <p:nvPr/>
        </p:nvSpPr>
        <p:spPr>
          <a:xfrm>
            <a:off x="8633392" y="1588317"/>
            <a:ext cx="2511346" cy="25694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  <a:p>
            <a:pPr algn="ctr"/>
            <a:endParaRPr lang="nb-NO" dirty="0"/>
          </a:p>
          <a:p>
            <a:pPr algn="ctr"/>
            <a:r>
              <a:rPr lang="nb-NO" dirty="0"/>
              <a:t>Bil</a:t>
            </a:r>
          </a:p>
          <a:p>
            <a:pPr algn="ctr"/>
            <a:r>
              <a:rPr lang="nb-NO" dirty="0"/>
              <a:t>1511 kr </a:t>
            </a:r>
          </a:p>
          <a:p>
            <a:pPr algn="ctr"/>
            <a:r>
              <a:rPr lang="nb-NO" sz="1100" dirty="0"/>
              <a:t>hvert påbegynte kvarter</a:t>
            </a:r>
          </a:p>
          <a:p>
            <a:pPr algn="ctr"/>
            <a:r>
              <a:rPr lang="nb-NO" dirty="0"/>
              <a:t>Ny sats 1543 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B5B418FE-3F2F-45A9-B6BD-F8A170528F25}"/>
              </a:ext>
            </a:extLst>
          </p:cNvPr>
          <p:cNvSpPr txBox="1"/>
          <p:nvPr/>
        </p:nvSpPr>
        <p:spPr>
          <a:xfrm>
            <a:off x="3119378" y="408220"/>
            <a:ext cx="4488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/>
              <a:t>Ny godtgjørelse fra 1.3.2024</a:t>
            </a:r>
          </a:p>
        </p:txBody>
      </p:sp>
      <p:pic>
        <p:nvPicPr>
          <p:cNvPr id="21" name="Grafikk 20" descr="Dokument med heldekkende fyll">
            <a:extLst>
              <a:ext uri="{FF2B5EF4-FFF2-40B4-BE49-F238E27FC236}">
                <a16:creationId xmlns:a16="http://schemas.microsoft.com/office/drawing/2014/main" id="{6C3E7F92-6AF1-4D2F-9E21-B9E09A620E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05251" y="1767162"/>
            <a:ext cx="809832" cy="809832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C3E409A1-AF3C-C997-4994-C7F1A70FEF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47582" y="0"/>
            <a:ext cx="1244418" cy="821803"/>
          </a:xfrm>
          <a:prstGeom prst="rect">
            <a:avLst/>
          </a:prstGeom>
        </p:spPr>
      </p:pic>
      <p:pic>
        <p:nvPicPr>
          <p:cNvPr id="3" name="Grafikk 2" descr="Taxi med heldekkende fyll">
            <a:extLst>
              <a:ext uri="{FF2B5EF4-FFF2-40B4-BE49-F238E27FC236}">
                <a16:creationId xmlns:a16="http://schemas.microsoft.com/office/drawing/2014/main" id="{9E6BE18F-D7E8-E546-F688-395D722963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82575" y="1720272"/>
            <a:ext cx="1012980" cy="101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4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91FA687-48F7-30C4-74E2-1E4580C3E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390525"/>
            <a:ext cx="10909640" cy="15103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Endring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prosent</a:t>
            </a:r>
            <a:endParaRPr lang="en-US" sz="32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6E99C9-84CA-AD80-53FE-E920928D9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815" y="6041985"/>
            <a:ext cx="10648709" cy="692826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/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Vakt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personell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vakt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og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vil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 samlet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økning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3,82%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Innkalt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personell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vil</a:t>
            </a:r>
            <a:r>
              <a:rPr lang="en-US" dirty="0">
                <a:solidFill>
                  <a:schemeClr val="tx1"/>
                </a:solidFill>
              </a:rPr>
              <a:t> ha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samlet </a:t>
            </a:r>
            <a:r>
              <a:rPr lang="en-US" dirty="0" err="1">
                <a:solidFill>
                  <a:schemeClr val="tx1"/>
                </a:solidFill>
              </a:rPr>
              <a:t>økning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på</a:t>
            </a:r>
            <a:r>
              <a:rPr lang="en-US" dirty="0">
                <a:solidFill>
                  <a:schemeClr val="tx1"/>
                </a:solidFill>
              </a:rPr>
              <a:t> 3,84% 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en-US" sz="24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sketch line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4DDE0DDB-C14B-2161-365F-495FAC225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7582" y="0"/>
            <a:ext cx="1244418" cy="821803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BF9E67BE-C2C5-93F6-05E0-145827297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453" y="2783839"/>
            <a:ext cx="7979396" cy="298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1B151E2-11A2-4D69-8D29-BC9CB60E6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29" y="1388963"/>
            <a:ext cx="6184807" cy="188088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Dette er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vedtatt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av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fagstyret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til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RVR 26.2.2024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og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i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henhold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til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a</a:t>
            </a:r>
            <a:r>
              <a:rPr lang="en-US" sz="2000" dirty="0" err="1">
                <a:latin typeface="+mn-lt"/>
              </a:rPr>
              <a:t>vtalen</a:t>
            </a:r>
            <a:r>
              <a:rPr lang="en-US" sz="2000" dirty="0">
                <a:latin typeface="+mn-lt"/>
              </a:rPr>
              <a:t> om </a:t>
            </a:r>
            <a:r>
              <a:rPr lang="en-US" sz="2000" dirty="0" err="1">
                <a:latin typeface="+mn-lt"/>
              </a:rPr>
              <a:t>årlig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prisjustering</a:t>
            </a:r>
            <a:r>
              <a:rPr lang="en-US" sz="2000" dirty="0">
                <a:latin typeface="+mn-lt"/>
              </a:rPr>
              <a:t> 1.3</a:t>
            </a:r>
            <a:r>
              <a:rPr lang="en-US" sz="2400" dirty="0"/>
              <a:t>. </a:t>
            </a:r>
            <a:endParaRPr lang="en-US" sz="2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97C4BED-EB0B-473D-AC9E-065E1324AEC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619950"/>
            <a:ext cx="3217333" cy="2236046"/>
          </a:xfrm>
          <a:prstGeom prst="rect">
            <a:avLst/>
          </a:prstGeom>
          <a:noFill/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26D12A00-87E9-F7B7-0F5B-10545A47A333}"/>
              </a:ext>
            </a:extLst>
          </p:cNvPr>
          <p:cNvSpPr txBox="1"/>
          <p:nvPr/>
        </p:nvSpPr>
        <p:spPr>
          <a:xfrm>
            <a:off x="1127085" y="998180"/>
            <a:ext cx="60969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ea typeface="+mj-ea"/>
                <a:cs typeface="+mj-cs"/>
              </a:rPr>
              <a:t>Godtgjøring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2503950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3823</TotalTime>
  <Words>94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Endring i godtgjøring fra 1.3.2024</vt:lpstr>
      <vt:lpstr>PowerPoint-presentasjon</vt:lpstr>
      <vt:lpstr>Endring i prosent</vt:lpstr>
      <vt:lpstr>    Dette er vedtatt av fagstyret til RVR 26.2.2024 og i henhold til avtalen om årlig prisjustering 1.3.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RVR-systemet</dc:title>
  <dc:creator>Hildegunn Bjerke</dc:creator>
  <cp:lastModifiedBy>Jens Erik Lauritzen</cp:lastModifiedBy>
  <cp:revision>40</cp:revision>
  <dcterms:created xsi:type="dcterms:W3CDTF">2019-10-24T08:53:10Z</dcterms:created>
  <dcterms:modified xsi:type="dcterms:W3CDTF">2024-02-26T19:16:20Z</dcterms:modified>
</cp:coreProperties>
</file>